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133446-E4E1-4CF7-B203-32C1BBC61FC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11483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33446-E4E1-4CF7-B203-32C1BBC61FC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190433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33446-E4E1-4CF7-B203-32C1BBC61FC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67310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33446-E4E1-4CF7-B203-32C1BBC61FC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10994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33446-E4E1-4CF7-B203-32C1BBC61FC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344549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133446-E4E1-4CF7-B203-32C1BBC61FC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399398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133446-E4E1-4CF7-B203-32C1BBC61FC4}"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83120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133446-E4E1-4CF7-B203-32C1BBC61FC4}"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240117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33446-E4E1-4CF7-B203-32C1BBC61FC4}"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25945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33446-E4E1-4CF7-B203-32C1BBC61FC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181050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33446-E4E1-4CF7-B203-32C1BBC61FC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F4C0B-CD33-4DEC-8942-54DE3E3F6FC0}" type="slidenum">
              <a:rPr lang="en-GB" smtClean="0"/>
              <a:t>‹#›</a:t>
            </a:fld>
            <a:endParaRPr lang="en-GB"/>
          </a:p>
        </p:txBody>
      </p:sp>
    </p:spTree>
    <p:extLst>
      <p:ext uri="{BB962C8B-B14F-4D97-AF65-F5344CB8AC3E}">
        <p14:creationId xmlns:p14="http://schemas.microsoft.com/office/powerpoint/2010/main" val="103221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33446-E4E1-4CF7-B203-32C1BBC61FC4}" type="datetimeFigureOut">
              <a:rPr lang="en-GB" smtClean="0"/>
              <a:t>04/07/2025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F4C0B-CD33-4DEC-8942-54DE3E3F6FC0}" type="slidenum">
              <a:rPr lang="en-GB" smtClean="0"/>
              <a:t>‹#›</a:t>
            </a:fld>
            <a:endParaRPr lang="en-GB"/>
          </a:p>
        </p:txBody>
      </p:sp>
    </p:spTree>
    <p:extLst>
      <p:ext uri="{BB962C8B-B14F-4D97-AF65-F5344CB8AC3E}">
        <p14:creationId xmlns:p14="http://schemas.microsoft.com/office/powerpoint/2010/main" val="1568709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C05F32-150B-C582-C7EE-C55A4480375C}"/>
              </a:ext>
            </a:extLst>
          </p:cNvPr>
          <p:cNvPicPr>
            <a:picLocks noChangeAspect="1"/>
          </p:cNvPicPr>
          <p:nvPr/>
        </p:nvPicPr>
        <p:blipFill>
          <a:blip r:embed="rId2"/>
          <a:stretch>
            <a:fillRect/>
          </a:stretch>
        </p:blipFill>
        <p:spPr>
          <a:xfrm>
            <a:off x="806034" y="1374907"/>
            <a:ext cx="7686675" cy="4991100"/>
          </a:xfrm>
          <a:prstGeom prst="rect">
            <a:avLst/>
          </a:prstGeom>
        </p:spPr>
      </p:pic>
      <p:sp>
        <p:nvSpPr>
          <p:cNvPr id="8" name="TextBox 7">
            <a:extLst>
              <a:ext uri="{FF2B5EF4-FFF2-40B4-BE49-F238E27FC236}">
                <a16:creationId xmlns:a16="http://schemas.microsoft.com/office/drawing/2014/main" id="{F62B81A4-CFE6-60AD-BAE8-9800FC66670E}"/>
              </a:ext>
            </a:extLst>
          </p:cNvPr>
          <p:cNvSpPr txBox="1"/>
          <p:nvPr/>
        </p:nvSpPr>
        <p:spPr>
          <a:xfrm>
            <a:off x="154745" y="113023"/>
            <a:ext cx="8989255" cy="1323439"/>
          </a:xfrm>
          <a:prstGeom prst="rect">
            <a:avLst/>
          </a:prstGeom>
          <a:noFill/>
          <a:ln>
            <a:noFill/>
          </a:ln>
        </p:spPr>
        <p:txBody>
          <a:bodyPr wrap="square" rtlCol="0">
            <a:spAutoFit/>
          </a:bodyPr>
          <a:lstStyle/>
          <a:p>
            <a:pPr algn="ctr"/>
            <a:r>
              <a:rPr lang="en-GB" sz="2000" b="1" dirty="0"/>
              <a:t>All new CEV -5 S-3216 SUPER PLUS BACKHOE AND LOADER</a:t>
            </a:r>
          </a:p>
          <a:p>
            <a:pPr algn="ctr"/>
            <a:r>
              <a:rPr lang="en-GB" sz="2400" b="1" dirty="0">
                <a:solidFill>
                  <a:srgbClr val="00B050"/>
                </a:solidFill>
              </a:rPr>
              <a:t>Compliance various </a:t>
            </a:r>
          </a:p>
          <a:p>
            <a:pPr algn="ctr"/>
            <a:r>
              <a:rPr lang="en-GB" sz="3600" b="1" dirty="0">
                <a:solidFill>
                  <a:srgbClr val="FF0000"/>
                </a:solidFill>
              </a:rPr>
              <a:t>International safety standards</a:t>
            </a:r>
          </a:p>
        </p:txBody>
      </p:sp>
    </p:spTree>
    <p:extLst>
      <p:ext uri="{BB962C8B-B14F-4D97-AF65-F5344CB8AC3E}">
        <p14:creationId xmlns:p14="http://schemas.microsoft.com/office/powerpoint/2010/main" val="114385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2F8A136-6818-A4CA-0855-D46EB7A517FF}"/>
              </a:ext>
            </a:extLst>
          </p:cNvPr>
          <p:cNvSpPr txBox="1"/>
          <p:nvPr/>
        </p:nvSpPr>
        <p:spPr>
          <a:xfrm>
            <a:off x="309489" y="852667"/>
            <a:ext cx="8745612"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solidFill>
                  <a:srgbClr val="000000"/>
                </a:solidFill>
                <a:latin typeface="Calibri" panose="020F0502020204030204" pitchFamily="34" charset="0"/>
              </a:rPr>
              <a:t>Machine mounted audible travel alarm and forward horn </a:t>
            </a:r>
            <a:r>
              <a:rPr lang="en-GB" sz="2400" b="1" dirty="0">
                <a:solidFill>
                  <a:srgbClr val="FF0000"/>
                </a:solidFill>
                <a:latin typeface="Calibri" panose="020F0502020204030204" pitchFamily="34" charset="0"/>
              </a:rPr>
              <a:t>as per ISO 9533-2010</a:t>
            </a:r>
            <a:endParaRPr lang="en-GB" dirty="0">
              <a:solidFill>
                <a:srgbClr val="FF0000"/>
              </a:solidFill>
            </a:endParaRPr>
          </a:p>
        </p:txBody>
      </p:sp>
      <p:sp>
        <p:nvSpPr>
          <p:cNvPr id="4" name="Rectangle 3">
            <a:extLst>
              <a:ext uri="{FF2B5EF4-FFF2-40B4-BE49-F238E27FC236}">
                <a16:creationId xmlns:a16="http://schemas.microsoft.com/office/drawing/2014/main" id="{EA0718E0-4947-FCCD-3A5A-1187BAD1D80F}"/>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CD10911F-3626-672A-D53F-90B9E208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pic>
        <p:nvPicPr>
          <p:cNvPr id="7" name="Picture 6">
            <a:extLst>
              <a:ext uri="{FF2B5EF4-FFF2-40B4-BE49-F238E27FC236}">
                <a16:creationId xmlns:a16="http://schemas.microsoft.com/office/drawing/2014/main" id="{B060EB66-D4FE-AC70-26F2-D9C9F6DDD2E1}"/>
              </a:ext>
            </a:extLst>
          </p:cNvPr>
          <p:cNvPicPr>
            <a:picLocks noChangeAspect="1"/>
          </p:cNvPicPr>
          <p:nvPr/>
        </p:nvPicPr>
        <p:blipFill>
          <a:blip r:embed="rId3"/>
          <a:stretch>
            <a:fillRect/>
          </a:stretch>
        </p:blipFill>
        <p:spPr>
          <a:xfrm>
            <a:off x="4089761" y="1681263"/>
            <a:ext cx="5054239" cy="1951138"/>
          </a:xfrm>
          <a:prstGeom prst="rect">
            <a:avLst/>
          </a:prstGeom>
        </p:spPr>
      </p:pic>
      <p:pic>
        <p:nvPicPr>
          <p:cNvPr id="9" name="Picture 8">
            <a:extLst>
              <a:ext uri="{FF2B5EF4-FFF2-40B4-BE49-F238E27FC236}">
                <a16:creationId xmlns:a16="http://schemas.microsoft.com/office/drawing/2014/main" id="{0F24B053-5872-0AF2-DB4A-8E52240F9559}"/>
              </a:ext>
            </a:extLst>
          </p:cNvPr>
          <p:cNvPicPr>
            <a:picLocks noChangeAspect="1"/>
          </p:cNvPicPr>
          <p:nvPr/>
        </p:nvPicPr>
        <p:blipFill>
          <a:blip r:embed="rId4"/>
          <a:stretch>
            <a:fillRect/>
          </a:stretch>
        </p:blipFill>
        <p:spPr>
          <a:xfrm>
            <a:off x="423862" y="1841878"/>
            <a:ext cx="3343275" cy="2657475"/>
          </a:xfrm>
          <a:prstGeom prst="rect">
            <a:avLst/>
          </a:prstGeom>
        </p:spPr>
      </p:pic>
      <p:pic>
        <p:nvPicPr>
          <p:cNvPr id="11" name="Picture 10">
            <a:extLst>
              <a:ext uri="{FF2B5EF4-FFF2-40B4-BE49-F238E27FC236}">
                <a16:creationId xmlns:a16="http://schemas.microsoft.com/office/drawing/2014/main" id="{922CCB58-6152-5ED1-B125-75DB80BCC7D3}"/>
              </a:ext>
            </a:extLst>
          </p:cNvPr>
          <p:cNvPicPr>
            <a:picLocks noChangeAspect="1"/>
          </p:cNvPicPr>
          <p:nvPr/>
        </p:nvPicPr>
        <p:blipFill>
          <a:blip r:embed="rId5"/>
          <a:stretch>
            <a:fillRect/>
          </a:stretch>
        </p:blipFill>
        <p:spPr>
          <a:xfrm>
            <a:off x="3881510" y="3859341"/>
            <a:ext cx="5262490" cy="1211335"/>
          </a:xfrm>
          <a:prstGeom prst="rect">
            <a:avLst/>
          </a:prstGeom>
        </p:spPr>
      </p:pic>
      <p:sp>
        <p:nvSpPr>
          <p:cNvPr id="12" name="TextBox 11">
            <a:extLst>
              <a:ext uri="{FF2B5EF4-FFF2-40B4-BE49-F238E27FC236}">
                <a16:creationId xmlns:a16="http://schemas.microsoft.com/office/drawing/2014/main" id="{D2147558-1B9D-30A4-351A-B1714289FA69}"/>
              </a:ext>
            </a:extLst>
          </p:cNvPr>
          <p:cNvSpPr txBox="1"/>
          <p:nvPr/>
        </p:nvSpPr>
        <p:spPr>
          <a:xfrm>
            <a:off x="535029" y="5044930"/>
            <a:ext cx="8073942" cy="1077218"/>
          </a:xfrm>
          <a:prstGeom prst="rect">
            <a:avLst/>
          </a:prstGeom>
          <a:noFill/>
        </p:spPr>
        <p:txBody>
          <a:bodyPr wrap="none" rtlCol="0">
            <a:spAutoFit/>
          </a:bodyPr>
          <a:lstStyle/>
          <a:p>
            <a:r>
              <a:rPr lang="en-GB" sz="1600" dirty="0"/>
              <a:t>The sound output performance and alarm activation requirements of audible travel alarms</a:t>
            </a:r>
          </a:p>
          <a:p>
            <a:r>
              <a:rPr lang="en-GB" sz="1600" dirty="0"/>
              <a:t>and forward horns mounted on earth-moving machinery, as defined in ISO 6165, for operation </a:t>
            </a:r>
          </a:p>
          <a:p>
            <a:r>
              <a:rPr lang="en-GB" sz="1600" dirty="0"/>
              <a:t>on work sites and travelling on public roads.</a:t>
            </a:r>
          </a:p>
          <a:p>
            <a:r>
              <a:rPr lang="en-GB" sz="1600" b="1" dirty="0"/>
              <a:t>This give safety and alertness to surrounding persons. </a:t>
            </a:r>
          </a:p>
        </p:txBody>
      </p:sp>
    </p:spTree>
    <p:extLst>
      <p:ext uri="{BB962C8B-B14F-4D97-AF65-F5344CB8AC3E}">
        <p14:creationId xmlns:p14="http://schemas.microsoft.com/office/powerpoint/2010/main" val="23525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BA39BD-0AB8-0CC0-11F2-462A10A7B7FA}"/>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FF3F22EB-3F07-DC83-9A34-AAF226C80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8" name="TextBox 7">
            <a:extLst>
              <a:ext uri="{FF2B5EF4-FFF2-40B4-BE49-F238E27FC236}">
                <a16:creationId xmlns:a16="http://schemas.microsoft.com/office/drawing/2014/main" id="{A46431F9-577C-F1A4-B8DE-AE9CCD3C49C7}"/>
              </a:ext>
            </a:extLst>
          </p:cNvPr>
          <p:cNvSpPr txBox="1"/>
          <p:nvPr/>
        </p:nvSpPr>
        <p:spPr>
          <a:xfrm>
            <a:off x="309489" y="852667"/>
            <a:ext cx="8745612" cy="4708981"/>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CABIN SEAT -  </a:t>
            </a:r>
          </a:p>
          <a:p>
            <a:r>
              <a:rPr lang="en-GB" sz="2400" b="1" i="0" u="none" strike="noStrike" baseline="0" dirty="0">
                <a:solidFill>
                  <a:srgbClr val="000000"/>
                </a:solidFill>
                <a:latin typeface="Calibri" panose="020F0502020204030204" pitchFamily="34" charset="0"/>
              </a:rPr>
              <a:t>Compliance of </a:t>
            </a:r>
          </a:p>
          <a:p>
            <a:pPr marL="457200" indent="-457200">
              <a:buAutoNum type="arabicPeriod"/>
            </a:pPr>
            <a:r>
              <a:rPr lang="en-GB" sz="2400" b="1" i="0" u="none" strike="noStrike" baseline="0" dirty="0">
                <a:solidFill>
                  <a:srgbClr val="000000"/>
                </a:solidFill>
                <a:latin typeface="Calibri" panose="020F0502020204030204" pitchFamily="34" charset="0"/>
              </a:rPr>
              <a:t>Seat index point </a:t>
            </a:r>
            <a:r>
              <a:rPr lang="en-GB" sz="2400" b="1" dirty="0">
                <a:solidFill>
                  <a:srgbClr val="FF0000"/>
                </a:solidFill>
                <a:latin typeface="Calibri" panose="020F0502020204030204" pitchFamily="34" charset="0"/>
              </a:rPr>
              <a:t>as per ISO 11113:1999</a:t>
            </a:r>
          </a:p>
          <a:p>
            <a:pPr marL="457200" indent="-457200">
              <a:buAutoNum type="arabicPeriod"/>
            </a:pPr>
            <a:endParaRPr lang="en-GB" sz="2400" b="1" dirty="0">
              <a:solidFill>
                <a:srgbClr val="FF0000"/>
              </a:solidFill>
              <a:latin typeface="Calibri" panose="020F0502020204030204" pitchFamily="34" charset="0"/>
            </a:endParaRPr>
          </a:p>
          <a:p>
            <a:pPr marL="457200" indent="-457200">
              <a:buAutoNum type="arabicPeriod"/>
            </a:pPr>
            <a:r>
              <a:rPr lang="en-GB" sz="2400" b="1" dirty="0">
                <a:latin typeface="Calibri" panose="020F0502020204030204" pitchFamily="34" charset="0"/>
              </a:rPr>
              <a:t>Evaluation of operator seat vibration for suspended  seat </a:t>
            </a:r>
            <a:r>
              <a:rPr lang="en-GB" sz="2400" b="1" dirty="0">
                <a:solidFill>
                  <a:srgbClr val="FF0000"/>
                </a:solidFill>
                <a:latin typeface="Calibri" panose="020F0502020204030204" pitchFamily="34" charset="0"/>
              </a:rPr>
              <a:t>as per ISO 7096:200</a:t>
            </a:r>
          </a:p>
          <a:p>
            <a:pPr marL="457200" indent="-457200">
              <a:buAutoNum type="arabicPeriod"/>
            </a:pPr>
            <a:endParaRPr lang="en-GB" sz="2400" b="1" dirty="0">
              <a:solidFill>
                <a:srgbClr val="FF0000"/>
              </a:solidFill>
              <a:latin typeface="Calibri" panose="020F0502020204030204" pitchFamily="34" charset="0"/>
            </a:endParaRPr>
          </a:p>
          <a:p>
            <a:pPr marL="457200" indent="-457200">
              <a:buAutoNum type="arabicPeriod"/>
            </a:pPr>
            <a:r>
              <a:rPr lang="en-GB" sz="2400" b="1" dirty="0">
                <a:latin typeface="Calibri" panose="020F0502020204030204" pitchFamily="34" charset="0"/>
                <a:cs typeface="Calibri" panose="020F0502020204030204" pitchFamily="34" charset="0"/>
              </a:rPr>
              <a:t>SEAT BELTS AND SEAT BELT ANCHORAGES – PERFORMANCE REQUIREMENTS AND TEST </a:t>
            </a:r>
            <a:r>
              <a:rPr lang="en-GB" sz="2400" b="1" dirty="0">
                <a:solidFill>
                  <a:srgbClr val="FF0000"/>
                </a:solidFill>
                <a:latin typeface="Calibri" panose="020F0502020204030204" pitchFamily="34" charset="0"/>
                <a:cs typeface="Calibri" panose="020F0502020204030204" pitchFamily="34" charset="0"/>
              </a:rPr>
              <a:t>as per ISO 6683:2005</a:t>
            </a:r>
          </a:p>
          <a:p>
            <a:pPr marL="457200" indent="-457200">
              <a:buAutoNum type="arabicPeriod"/>
            </a:pPr>
            <a:endParaRPr lang="en-GB" sz="2400" b="1" dirty="0">
              <a:solidFill>
                <a:srgbClr val="FF0000"/>
              </a:solidFill>
              <a:latin typeface="Calibri" panose="020F0502020204030204" pitchFamily="34" charset="0"/>
              <a:cs typeface="Calibri" panose="020F0502020204030204" pitchFamily="34" charset="0"/>
            </a:endParaRPr>
          </a:p>
          <a:p>
            <a:pPr marL="457200" indent="-457200">
              <a:buAutoNum type="arabicPeriod"/>
            </a:pPr>
            <a:r>
              <a:rPr lang="en-GB" sz="2400" b="1" dirty="0"/>
              <a:t>OPERATOR SEAT – DIMENSIONS AND REQUIREMENTS STANDARD NO. </a:t>
            </a:r>
            <a:r>
              <a:rPr lang="en-GB" sz="2400" b="1" dirty="0">
                <a:solidFill>
                  <a:srgbClr val="FF0000"/>
                </a:solidFill>
              </a:rPr>
              <a:t>IS/ISO 11112: 1995 </a:t>
            </a:r>
            <a:endParaRPr lang="en-GB" sz="2400" b="1" dirty="0">
              <a:solidFill>
                <a:srgbClr val="FF0000"/>
              </a:solidFill>
              <a:latin typeface="Calibri" panose="020F0502020204030204" pitchFamily="34" charset="0"/>
              <a:cs typeface="Calibri" panose="020F0502020204030204" pitchFamily="34" charset="0"/>
            </a:endParaRPr>
          </a:p>
          <a:p>
            <a:endParaRPr lang="en-GB" dirty="0">
              <a:solidFill>
                <a:srgbClr val="FF0000"/>
              </a:solidFill>
            </a:endParaRPr>
          </a:p>
        </p:txBody>
      </p:sp>
      <p:sp>
        <p:nvSpPr>
          <p:cNvPr id="3" name="TextBox 2">
            <a:extLst>
              <a:ext uri="{FF2B5EF4-FFF2-40B4-BE49-F238E27FC236}">
                <a16:creationId xmlns:a16="http://schemas.microsoft.com/office/drawing/2014/main" id="{AC38EC53-ED98-7E8A-6FAC-9E7B47506BC9}"/>
              </a:ext>
            </a:extLst>
          </p:cNvPr>
          <p:cNvSpPr txBox="1"/>
          <p:nvPr/>
        </p:nvSpPr>
        <p:spPr>
          <a:xfrm>
            <a:off x="422031" y="5561648"/>
            <a:ext cx="8088923" cy="830997"/>
          </a:xfrm>
          <a:prstGeom prst="rect">
            <a:avLst/>
          </a:prstGeom>
          <a:noFill/>
        </p:spPr>
        <p:txBody>
          <a:bodyPr wrap="square" rtlCol="0">
            <a:spAutoFit/>
          </a:bodyPr>
          <a:lstStyle/>
          <a:p>
            <a:pPr algn="ctr"/>
            <a:r>
              <a:rPr lang="en-GB" sz="2400" b="1" dirty="0">
                <a:solidFill>
                  <a:srgbClr val="00B050"/>
                </a:solidFill>
              </a:rPr>
              <a:t>Operator seat compliance above standard which ensure safety, productivity and comfort of the operator.</a:t>
            </a:r>
          </a:p>
        </p:txBody>
      </p:sp>
    </p:spTree>
    <p:extLst>
      <p:ext uri="{BB962C8B-B14F-4D97-AF65-F5344CB8AC3E}">
        <p14:creationId xmlns:p14="http://schemas.microsoft.com/office/powerpoint/2010/main" val="29211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19DC7-1723-D47B-44A6-D47A53BED559}"/>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8373291C-1EC1-1E9B-EF28-482585E49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7" name="TextBox 6">
            <a:extLst>
              <a:ext uri="{FF2B5EF4-FFF2-40B4-BE49-F238E27FC236}">
                <a16:creationId xmlns:a16="http://schemas.microsoft.com/office/drawing/2014/main" id="{2ACB7F55-0668-2BDB-5E1F-9048192962A5}"/>
              </a:ext>
            </a:extLst>
          </p:cNvPr>
          <p:cNvSpPr txBox="1"/>
          <p:nvPr/>
        </p:nvSpPr>
        <p:spPr>
          <a:xfrm>
            <a:off x="309489" y="1068627"/>
            <a:ext cx="8745612" cy="1107996"/>
          </a:xfrm>
          <a:prstGeom prst="rect">
            <a:avLst/>
          </a:prstGeom>
          <a:noFill/>
          <a:ln>
            <a:solidFill>
              <a:schemeClr val="accent1"/>
            </a:solidFill>
          </a:ln>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t>SOUND POWER LEVEL — STATIONARY TEST CONDITIONS  </a:t>
            </a:r>
            <a:r>
              <a:rPr lang="en-GB" sz="2400" b="1" dirty="0">
                <a:solidFill>
                  <a:srgbClr val="FF0000"/>
                </a:solidFill>
                <a:latin typeface="Calibri" panose="020F0502020204030204" pitchFamily="34" charset="0"/>
              </a:rPr>
              <a:t>as per ISO – 6393:2008</a:t>
            </a:r>
          </a:p>
        </p:txBody>
      </p:sp>
      <p:sp>
        <p:nvSpPr>
          <p:cNvPr id="11" name="TextBox 10">
            <a:extLst>
              <a:ext uri="{FF2B5EF4-FFF2-40B4-BE49-F238E27FC236}">
                <a16:creationId xmlns:a16="http://schemas.microsoft.com/office/drawing/2014/main" id="{788C1597-2EAF-D135-8A6B-13654292B4CD}"/>
              </a:ext>
            </a:extLst>
          </p:cNvPr>
          <p:cNvSpPr txBox="1"/>
          <p:nvPr/>
        </p:nvSpPr>
        <p:spPr>
          <a:xfrm>
            <a:off x="309489" y="2527798"/>
            <a:ext cx="8745612" cy="1107996"/>
          </a:xfrm>
          <a:prstGeom prst="rect">
            <a:avLst/>
          </a:prstGeom>
          <a:noFill/>
          <a:ln>
            <a:solidFill>
              <a:schemeClr val="accent1"/>
            </a:solidFill>
          </a:ln>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t>SOUND POWER LEVEL — DYNAMIC TEST CONDITIONS  </a:t>
            </a:r>
            <a:r>
              <a:rPr lang="en-GB" sz="2400" b="1" dirty="0">
                <a:solidFill>
                  <a:srgbClr val="FF0000"/>
                </a:solidFill>
                <a:latin typeface="Calibri" panose="020F0502020204030204" pitchFamily="34" charset="0"/>
              </a:rPr>
              <a:t>as per ISO – 6395:2008</a:t>
            </a:r>
          </a:p>
        </p:txBody>
      </p:sp>
      <p:sp>
        <p:nvSpPr>
          <p:cNvPr id="13" name="TextBox 12">
            <a:extLst>
              <a:ext uri="{FF2B5EF4-FFF2-40B4-BE49-F238E27FC236}">
                <a16:creationId xmlns:a16="http://schemas.microsoft.com/office/drawing/2014/main" id="{3872963B-2D5E-CCD1-59C5-686EDCCD4E85}"/>
              </a:ext>
            </a:extLst>
          </p:cNvPr>
          <p:cNvSpPr txBox="1"/>
          <p:nvPr/>
        </p:nvSpPr>
        <p:spPr>
          <a:xfrm>
            <a:off x="520505" y="3896751"/>
            <a:ext cx="7596553" cy="1538883"/>
          </a:xfrm>
          <a:prstGeom prst="rect">
            <a:avLst/>
          </a:prstGeom>
          <a:noFill/>
        </p:spPr>
        <p:txBody>
          <a:bodyPr wrap="square" rtlCol="0">
            <a:spAutoFit/>
          </a:bodyPr>
          <a:lstStyle/>
          <a:p>
            <a:pPr algn="ctr"/>
            <a:r>
              <a:rPr lang="en-GB" dirty="0"/>
              <a:t>Sound / noise level emit during stationery and dynamic working to the surrounding is as per above standards.</a:t>
            </a:r>
          </a:p>
          <a:p>
            <a:endParaRPr lang="en-GB" dirty="0"/>
          </a:p>
          <a:p>
            <a:pPr algn="ctr"/>
            <a:r>
              <a:rPr lang="en-GB" sz="2000" b="1" dirty="0">
                <a:solidFill>
                  <a:srgbClr val="00B050"/>
                </a:solidFill>
              </a:rPr>
              <a:t>Low sound emission give better working environment and safety to operator and surrounding co-worker and staff.</a:t>
            </a:r>
          </a:p>
        </p:txBody>
      </p:sp>
    </p:spTree>
    <p:extLst>
      <p:ext uri="{BB962C8B-B14F-4D97-AF65-F5344CB8AC3E}">
        <p14:creationId xmlns:p14="http://schemas.microsoft.com/office/powerpoint/2010/main" val="5720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8617BF-061F-D257-6ED9-C70CBBF42D0C}"/>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67D41D78-56F7-112D-45B2-9B1FFFD51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7" name="TextBox 6">
            <a:extLst>
              <a:ext uri="{FF2B5EF4-FFF2-40B4-BE49-F238E27FC236}">
                <a16:creationId xmlns:a16="http://schemas.microsoft.com/office/drawing/2014/main" id="{7C1C9D7E-D5DA-EABF-19BD-ABC27BB021EE}"/>
              </a:ext>
            </a:extLst>
          </p:cNvPr>
          <p:cNvSpPr txBox="1"/>
          <p:nvPr/>
        </p:nvSpPr>
        <p:spPr>
          <a:xfrm>
            <a:off x="309489" y="1068627"/>
            <a:ext cx="8745612" cy="1107996"/>
          </a:xfrm>
          <a:prstGeom prst="rect">
            <a:avLst/>
          </a:prstGeom>
          <a:noFill/>
          <a:ln>
            <a:solidFill>
              <a:schemeClr val="accent1"/>
            </a:solidFill>
          </a:ln>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t>SOUND POWER LEVEL at operator position — STATIONARY TEST CONDITIONS  </a:t>
            </a:r>
            <a:r>
              <a:rPr lang="en-GB" sz="2400" b="1" dirty="0">
                <a:solidFill>
                  <a:srgbClr val="FF0000"/>
                </a:solidFill>
                <a:latin typeface="Calibri" panose="020F0502020204030204" pitchFamily="34" charset="0"/>
              </a:rPr>
              <a:t>as per ISO – 6394:2008</a:t>
            </a:r>
          </a:p>
        </p:txBody>
      </p:sp>
      <p:sp>
        <p:nvSpPr>
          <p:cNvPr id="8" name="TextBox 7">
            <a:extLst>
              <a:ext uri="{FF2B5EF4-FFF2-40B4-BE49-F238E27FC236}">
                <a16:creationId xmlns:a16="http://schemas.microsoft.com/office/drawing/2014/main" id="{6D4D0DD0-0587-269F-38A9-755C38FCD65D}"/>
              </a:ext>
            </a:extLst>
          </p:cNvPr>
          <p:cNvSpPr txBox="1"/>
          <p:nvPr/>
        </p:nvSpPr>
        <p:spPr>
          <a:xfrm>
            <a:off x="309489" y="2527798"/>
            <a:ext cx="8745612" cy="1107996"/>
          </a:xfrm>
          <a:prstGeom prst="rect">
            <a:avLst/>
          </a:prstGeom>
          <a:noFill/>
          <a:ln>
            <a:solidFill>
              <a:schemeClr val="accent1"/>
            </a:solidFill>
          </a:ln>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t>SOUND POWER LEVEL at operator position — DYNAMIC TEST CONDITIONS  </a:t>
            </a:r>
            <a:r>
              <a:rPr lang="en-GB" sz="2400" b="1" dirty="0">
                <a:solidFill>
                  <a:srgbClr val="FF0000"/>
                </a:solidFill>
                <a:latin typeface="Calibri" panose="020F0502020204030204" pitchFamily="34" charset="0"/>
              </a:rPr>
              <a:t>as per ISO – 6396:2008</a:t>
            </a:r>
          </a:p>
        </p:txBody>
      </p:sp>
      <p:sp>
        <p:nvSpPr>
          <p:cNvPr id="9" name="TextBox 8">
            <a:extLst>
              <a:ext uri="{FF2B5EF4-FFF2-40B4-BE49-F238E27FC236}">
                <a16:creationId xmlns:a16="http://schemas.microsoft.com/office/drawing/2014/main" id="{96A046A6-372F-1A1D-3F45-9344E3A149C1}"/>
              </a:ext>
            </a:extLst>
          </p:cNvPr>
          <p:cNvSpPr txBox="1"/>
          <p:nvPr/>
        </p:nvSpPr>
        <p:spPr>
          <a:xfrm>
            <a:off x="773723" y="3986969"/>
            <a:ext cx="7596553" cy="2154436"/>
          </a:xfrm>
          <a:prstGeom prst="rect">
            <a:avLst/>
          </a:prstGeom>
          <a:noFill/>
        </p:spPr>
        <p:txBody>
          <a:bodyPr wrap="square" rtlCol="0">
            <a:spAutoFit/>
          </a:bodyPr>
          <a:lstStyle/>
          <a:p>
            <a:pPr algn="ctr"/>
            <a:r>
              <a:rPr lang="en-GB" dirty="0"/>
              <a:t>Sound / noise level emit during stationery and dynamic working at the operator level is as per above standards.</a:t>
            </a:r>
          </a:p>
          <a:p>
            <a:endParaRPr lang="en-GB" dirty="0"/>
          </a:p>
          <a:p>
            <a:pPr algn="ctr"/>
            <a:r>
              <a:rPr lang="en-GB" sz="2000" b="1" dirty="0">
                <a:solidFill>
                  <a:srgbClr val="00B050"/>
                </a:solidFill>
              </a:rPr>
              <a:t>Low sound emission give better working environment and safety to operator and other surrounding co-worker and staff.</a:t>
            </a:r>
          </a:p>
          <a:p>
            <a:pPr algn="ctr"/>
            <a:r>
              <a:rPr lang="en-GB" sz="2000" b="1" dirty="0">
                <a:solidFill>
                  <a:srgbClr val="00B050"/>
                </a:solidFill>
              </a:rPr>
              <a:t>Low noise at operator position improve work environment and</a:t>
            </a:r>
          </a:p>
          <a:p>
            <a:pPr algn="ctr"/>
            <a:r>
              <a:rPr lang="en-GB" sz="2000" b="1" dirty="0">
                <a:solidFill>
                  <a:srgbClr val="00B050"/>
                </a:solidFill>
              </a:rPr>
              <a:t>Improve productivity and long working. </a:t>
            </a:r>
          </a:p>
        </p:txBody>
      </p:sp>
    </p:spTree>
    <p:extLst>
      <p:ext uri="{BB962C8B-B14F-4D97-AF65-F5344CB8AC3E}">
        <p14:creationId xmlns:p14="http://schemas.microsoft.com/office/powerpoint/2010/main" val="201007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E49B67-7023-1514-F0EF-54D4AD3DF17E}"/>
              </a:ext>
            </a:extLst>
          </p:cNvPr>
          <p:cNvSpPr txBox="1"/>
          <p:nvPr/>
        </p:nvSpPr>
        <p:spPr>
          <a:xfrm>
            <a:off x="309489" y="1261638"/>
            <a:ext cx="8745612"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symbols for operator control </a:t>
            </a:r>
            <a:r>
              <a:rPr lang="en-GB" sz="2400" b="1" dirty="0">
                <a:solidFill>
                  <a:srgbClr val="FF0000"/>
                </a:solidFill>
                <a:latin typeface="Calibri" panose="020F0502020204030204" pitchFamily="34" charset="0"/>
              </a:rPr>
              <a:t>as per ISO – 6405-1/2</a:t>
            </a:r>
          </a:p>
          <a:p>
            <a:r>
              <a:rPr lang="en-GB" sz="2400" b="1" dirty="0">
                <a:latin typeface="Calibri" panose="020F0502020204030204" pitchFamily="34" charset="0"/>
              </a:rPr>
              <a:t>Like any other export machines</a:t>
            </a:r>
            <a:endParaRPr lang="en-GB" dirty="0"/>
          </a:p>
        </p:txBody>
      </p:sp>
      <p:sp>
        <p:nvSpPr>
          <p:cNvPr id="4" name="Rectangle 3">
            <a:extLst>
              <a:ext uri="{FF2B5EF4-FFF2-40B4-BE49-F238E27FC236}">
                <a16:creationId xmlns:a16="http://schemas.microsoft.com/office/drawing/2014/main" id="{DD0C8A47-5579-38F8-79BA-2029325B318C}"/>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CD18CE47-B35B-C9C9-777A-1B01CD0AF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7" name="TextBox 6">
            <a:extLst>
              <a:ext uri="{FF2B5EF4-FFF2-40B4-BE49-F238E27FC236}">
                <a16:creationId xmlns:a16="http://schemas.microsoft.com/office/drawing/2014/main" id="{6AACE859-4656-A986-DFD7-09A9780B1F5F}"/>
              </a:ext>
            </a:extLst>
          </p:cNvPr>
          <p:cNvSpPr txBox="1"/>
          <p:nvPr/>
        </p:nvSpPr>
        <p:spPr>
          <a:xfrm>
            <a:off x="309489" y="3058951"/>
            <a:ext cx="8745612"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solidFill>
                  <a:srgbClr val="000000"/>
                </a:solidFill>
                <a:latin typeface="Calibri" panose="020F0502020204030204" pitchFamily="34" charset="0"/>
              </a:rPr>
              <a:t>installation requirement of rear-view mirror </a:t>
            </a:r>
            <a:r>
              <a:rPr lang="en-GB" sz="2400" b="1" dirty="0">
                <a:solidFill>
                  <a:srgbClr val="FF0000"/>
                </a:solidFill>
                <a:latin typeface="Calibri" panose="020F0502020204030204" pitchFamily="34" charset="0"/>
              </a:rPr>
              <a:t>as per ISO – 14401-1 / 2 2009</a:t>
            </a:r>
          </a:p>
        </p:txBody>
      </p:sp>
      <p:pic>
        <p:nvPicPr>
          <p:cNvPr id="9" name="Picture 8">
            <a:extLst>
              <a:ext uri="{FF2B5EF4-FFF2-40B4-BE49-F238E27FC236}">
                <a16:creationId xmlns:a16="http://schemas.microsoft.com/office/drawing/2014/main" id="{1C4BA67D-E8EE-2ED3-2210-F1D8ED14F492}"/>
              </a:ext>
            </a:extLst>
          </p:cNvPr>
          <p:cNvPicPr>
            <a:picLocks noChangeAspect="1"/>
          </p:cNvPicPr>
          <p:nvPr/>
        </p:nvPicPr>
        <p:blipFill>
          <a:blip r:embed="rId3"/>
          <a:stretch>
            <a:fillRect/>
          </a:stretch>
        </p:blipFill>
        <p:spPr>
          <a:xfrm>
            <a:off x="6029766" y="4009291"/>
            <a:ext cx="2021705" cy="2635603"/>
          </a:xfrm>
          <a:prstGeom prst="rect">
            <a:avLst/>
          </a:prstGeom>
        </p:spPr>
      </p:pic>
    </p:spTree>
    <p:extLst>
      <p:ext uri="{BB962C8B-B14F-4D97-AF65-F5344CB8AC3E}">
        <p14:creationId xmlns:p14="http://schemas.microsoft.com/office/powerpoint/2010/main" val="1039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796D0-F632-5D64-0D6F-84CC9DF1140D}"/>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D9F1D881-EF10-3D73-580F-4DF47A7E2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0FAC11C7-40DF-0DEA-E3DD-2D1FA9E37522}"/>
              </a:ext>
            </a:extLst>
          </p:cNvPr>
          <p:cNvSpPr txBox="1"/>
          <p:nvPr/>
        </p:nvSpPr>
        <p:spPr>
          <a:xfrm>
            <a:off x="309489" y="1261638"/>
            <a:ext cx="8745612" cy="464742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Electromagnetic Compatibility (EMC) of machine with internal electrical power supply </a:t>
            </a:r>
            <a:r>
              <a:rPr lang="en-GB" sz="2400" b="1" i="0" u="none" strike="noStrike" baseline="0" dirty="0">
                <a:solidFill>
                  <a:srgbClr val="FF0000"/>
                </a:solidFill>
                <a:latin typeface="Calibri" panose="020F0502020204030204" pitchFamily="34" charset="0"/>
              </a:rPr>
              <a:t>as per ISO 13766-1:2018</a:t>
            </a:r>
          </a:p>
          <a:p>
            <a:endParaRPr lang="en-GB" sz="2400" b="1" dirty="0">
              <a:solidFill>
                <a:srgbClr val="FF0000"/>
              </a:solidFill>
              <a:latin typeface="Calibri" panose="020F0502020204030204" pitchFamily="34" charset="0"/>
            </a:endParaRPr>
          </a:p>
          <a:p>
            <a:pPr marL="457200" indent="-457200">
              <a:buAutoNum type="arabicPeriod"/>
            </a:pPr>
            <a:r>
              <a:rPr lang="en-GB" sz="2000" b="1" dirty="0">
                <a:latin typeface="Calibri" panose="020F0502020204030204" pitchFamily="34" charset="0"/>
              </a:rPr>
              <a:t>It’s ensure no emission of broadband and narrowband electromagnetic waves from the machine.</a:t>
            </a:r>
          </a:p>
          <a:p>
            <a:pPr marL="457200" indent="-457200">
              <a:buAutoNum type="arabicPeriod"/>
            </a:pPr>
            <a:endParaRPr lang="en-GB" sz="2000" b="1" dirty="0">
              <a:latin typeface="Calibri" panose="020F0502020204030204" pitchFamily="34" charset="0"/>
            </a:endParaRPr>
          </a:p>
          <a:p>
            <a:pPr marL="457200" indent="-457200">
              <a:buAutoNum type="arabicPeriod"/>
            </a:pPr>
            <a:r>
              <a:rPr lang="en-GB" sz="2000" b="1" dirty="0">
                <a:latin typeface="Calibri" panose="020F0502020204030204" pitchFamily="34" charset="0"/>
              </a:rPr>
              <a:t>It’s ensure the immunity of machine from broadband and narrow band electromagnetic waves.</a:t>
            </a:r>
          </a:p>
          <a:p>
            <a:pPr marL="457200" indent="-457200">
              <a:buAutoNum type="arabicPeriod"/>
            </a:pPr>
            <a:endParaRPr lang="en-GB" sz="2000" b="1" dirty="0">
              <a:latin typeface="Calibri" panose="020F0502020204030204" pitchFamily="34" charset="0"/>
            </a:endParaRPr>
          </a:p>
          <a:p>
            <a:pPr marL="457200" indent="-457200">
              <a:buAutoNum type="arabicPeriod"/>
            </a:pPr>
            <a:r>
              <a:rPr lang="en-GB" sz="2000" b="1" dirty="0">
                <a:latin typeface="Calibri" panose="020F0502020204030204" pitchFamily="34" charset="0"/>
              </a:rPr>
              <a:t>ESD-  Safety of components from Electrostatic discharge.</a:t>
            </a:r>
          </a:p>
          <a:p>
            <a:endParaRPr lang="en-GB" sz="2400" b="1" dirty="0">
              <a:solidFill>
                <a:srgbClr val="FF0000"/>
              </a:solidFill>
              <a:latin typeface="Calibri" panose="020F0502020204030204" pitchFamily="34" charset="0"/>
            </a:endParaRPr>
          </a:p>
          <a:p>
            <a:endParaRPr lang="en-GB" sz="2400" b="1" dirty="0">
              <a:solidFill>
                <a:srgbClr val="FF0000"/>
              </a:solidFill>
              <a:latin typeface="Calibri" panose="020F0502020204030204" pitchFamily="34" charset="0"/>
            </a:endParaRPr>
          </a:p>
          <a:p>
            <a:endParaRPr lang="en-GB" dirty="0">
              <a:solidFill>
                <a:srgbClr val="FF0000"/>
              </a:solidFill>
            </a:endParaRPr>
          </a:p>
        </p:txBody>
      </p:sp>
    </p:spTree>
    <p:extLst>
      <p:ext uri="{BB962C8B-B14F-4D97-AF65-F5344CB8AC3E}">
        <p14:creationId xmlns:p14="http://schemas.microsoft.com/office/powerpoint/2010/main" val="278460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EBBDBA-A740-8465-7524-6C50DB319257}"/>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563F1009-B5B8-B0D6-31ED-835CA73CB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C7CACF12-68CF-65E2-97C6-525E1BEE44D6}"/>
              </a:ext>
            </a:extLst>
          </p:cNvPr>
          <p:cNvSpPr txBox="1"/>
          <p:nvPr/>
        </p:nvSpPr>
        <p:spPr>
          <a:xfrm>
            <a:off x="1007783" y="852667"/>
            <a:ext cx="6808763" cy="5570756"/>
          </a:xfrm>
          <a:prstGeom prst="rect">
            <a:avLst/>
          </a:prstGeom>
          <a:noFill/>
        </p:spPr>
        <p:txBody>
          <a:bodyPr wrap="square" rtlCol="0">
            <a:spAutoFit/>
          </a:bodyPr>
          <a:lstStyle/>
          <a:p>
            <a:r>
              <a:rPr lang="en-GB" b="1" dirty="0">
                <a:solidFill>
                  <a:srgbClr val="FF0000"/>
                </a:solidFill>
              </a:rPr>
              <a:t>This new machine compliance lot more safety and standards as per international standard organization like :</a:t>
            </a:r>
          </a:p>
          <a:p>
            <a:pPr algn="ctr"/>
            <a:endParaRPr lang="en-GB" sz="2000" b="1" dirty="0">
              <a:solidFill>
                <a:srgbClr val="00B050"/>
              </a:solidFill>
            </a:endParaRPr>
          </a:p>
          <a:p>
            <a:pPr algn="ctr"/>
            <a:r>
              <a:rPr lang="en-GB" sz="2000" b="1" dirty="0">
                <a:solidFill>
                  <a:srgbClr val="00B050"/>
                </a:solidFill>
              </a:rPr>
              <a:t>Steering Effort </a:t>
            </a:r>
          </a:p>
          <a:p>
            <a:pPr algn="ctr"/>
            <a:r>
              <a:rPr lang="en-GB" sz="2000" b="1" dirty="0">
                <a:solidFill>
                  <a:srgbClr val="00B050"/>
                </a:solidFill>
              </a:rPr>
              <a:t>Brakes (service and parking)</a:t>
            </a:r>
          </a:p>
          <a:p>
            <a:pPr algn="ctr"/>
            <a:r>
              <a:rPr lang="en-GB" sz="2000" b="1" dirty="0">
                <a:solidFill>
                  <a:srgbClr val="00B050"/>
                </a:solidFill>
              </a:rPr>
              <a:t>Tyres</a:t>
            </a:r>
          </a:p>
          <a:p>
            <a:pPr algn="ctr"/>
            <a:r>
              <a:rPr lang="en-GB" sz="2000" b="1" dirty="0">
                <a:solidFill>
                  <a:srgbClr val="00B050"/>
                </a:solidFill>
              </a:rPr>
              <a:t>Safety Glasses</a:t>
            </a:r>
          </a:p>
          <a:p>
            <a:pPr algn="ctr"/>
            <a:r>
              <a:rPr lang="en-GB" sz="2000" b="1" dirty="0">
                <a:solidFill>
                  <a:srgbClr val="00B050"/>
                </a:solidFill>
              </a:rPr>
              <a:t>Light, Lamps , Reflectors</a:t>
            </a:r>
          </a:p>
          <a:p>
            <a:pPr algn="ctr"/>
            <a:r>
              <a:rPr lang="en-GB" sz="2000" b="1" dirty="0">
                <a:solidFill>
                  <a:srgbClr val="00B050"/>
                </a:solidFill>
              </a:rPr>
              <a:t>CEV 5 Pollution Emission</a:t>
            </a:r>
          </a:p>
          <a:p>
            <a:pPr algn="ctr"/>
            <a:r>
              <a:rPr lang="en-GB" sz="2000" b="1" dirty="0">
                <a:solidFill>
                  <a:srgbClr val="00B050"/>
                </a:solidFill>
              </a:rPr>
              <a:t>Decals , Tell-tale</a:t>
            </a:r>
          </a:p>
          <a:p>
            <a:pPr algn="ctr"/>
            <a:r>
              <a:rPr lang="en-GB" sz="2000" b="1" dirty="0">
                <a:solidFill>
                  <a:srgbClr val="00B050"/>
                </a:solidFill>
              </a:rPr>
              <a:t>Sound Levels</a:t>
            </a:r>
          </a:p>
          <a:p>
            <a:pPr algn="ctr"/>
            <a:r>
              <a:rPr lang="en-GB" sz="2000" b="1" dirty="0">
                <a:solidFill>
                  <a:srgbClr val="00B050"/>
                </a:solidFill>
              </a:rPr>
              <a:t>ETC</a:t>
            </a:r>
          </a:p>
          <a:p>
            <a:pPr algn="ctr"/>
            <a:endParaRPr lang="en-GB" sz="2400" b="1" dirty="0">
              <a:solidFill>
                <a:srgbClr val="00B050"/>
              </a:solidFill>
            </a:endParaRPr>
          </a:p>
          <a:p>
            <a:pPr algn="ctr"/>
            <a:r>
              <a:rPr lang="en-GB" sz="6000" b="1" dirty="0">
                <a:solidFill>
                  <a:srgbClr val="00B050"/>
                </a:solidFill>
              </a:rPr>
              <a:t>Thank You</a:t>
            </a:r>
          </a:p>
          <a:p>
            <a:endParaRPr lang="en-GB" dirty="0"/>
          </a:p>
          <a:p>
            <a:endParaRPr lang="en-GB" dirty="0"/>
          </a:p>
        </p:txBody>
      </p:sp>
    </p:spTree>
    <p:extLst>
      <p:ext uri="{BB962C8B-B14F-4D97-AF65-F5344CB8AC3E}">
        <p14:creationId xmlns:p14="http://schemas.microsoft.com/office/powerpoint/2010/main" val="14931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59DE19-7554-CDCB-D16B-26A1A931FFE1}"/>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ENGINE</a:t>
            </a:r>
          </a:p>
        </p:txBody>
      </p:sp>
      <p:pic>
        <p:nvPicPr>
          <p:cNvPr id="5" name="Picture 4">
            <a:extLst>
              <a:ext uri="{FF2B5EF4-FFF2-40B4-BE49-F238E27FC236}">
                <a16:creationId xmlns:a16="http://schemas.microsoft.com/office/drawing/2014/main" id="{EFC99659-D620-23EA-03FE-C5EB193BE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AEFBDED0-88DF-1188-E016-9BD2A57FA15A}"/>
              </a:ext>
            </a:extLst>
          </p:cNvPr>
          <p:cNvSpPr txBox="1"/>
          <p:nvPr/>
        </p:nvSpPr>
        <p:spPr>
          <a:xfrm>
            <a:off x="520505" y="520495"/>
            <a:ext cx="8131126" cy="5792355"/>
          </a:xfrm>
          <a:prstGeom prst="rect">
            <a:avLst/>
          </a:prstGeom>
          <a:noFill/>
        </p:spPr>
        <p:txBody>
          <a:bodyPr wrap="square" rtlCol="0">
            <a:spAutoFit/>
          </a:bodyPr>
          <a:lstStyle/>
          <a:p>
            <a:pPr algn="ctr">
              <a:lnSpc>
                <a:spcPct val="200000"/>
              </a:lnSpc>
            </a:pPr>
            <a:r>
              <a:rPr lang="en-GB" sz="2800" b="1" dirty="0">
                <a:solidFill>
                  <a:srgbClr val="FF0000"/>
                </a:solidFill>
              </a:rPr>
              <a:t>Engine Highlight</a:t>
            </a:r>
          </a:p>
          <a:p>
            <a:pPr algn="ctr">
              <a:lnSpc>
                <a:spcPct val="200000"/>
              </a:lnSpc>
            </a:pPr>
            <a:r>
              <a:rPr lang="en-GB" sz="2000" b="1" dirty="0"/>
              <a:t>Engine change from CEV 3 </a:t>
            </a:r>
            <a:r>
              <a:rPr lang="en-GB" sz="2000" b="1" dirty="0" err="1"/>
              <a:t>kirloskar</a:t>
            </a:r>
            <a:r>
              <a:rPr lang="en-GB" sz="2000" b="1" dirty="0"/>
              <a:t> to CEV 5 Volvo Eicher</a:t>
            </a:r>
          </a:p>
          <a:p>
            <a:pPr algn="ctr">
              <a:lnSpc>
                <a:spcPct val="200000"/>
              </a:lnSpc>
            </a:pPr>
            <a:r>
              <a:rPr lang="en-GB" sz="2000" b="1" dirty="0"/>
              <a:t>Pure Mechanical engine change to Mechanical cum Electronic Engine </a:t>
            </a:r>
          </a:p>
          <a:p>
            <a:pPr algn="ctr">
              <a:lnSpc>
                <a:spcPct val="200000"/>
              </a:lnSpc>
            </a:pPr>
            <a:r>
              <a:rPr lang="en-GB" sz="2000" b="1" dirty="0"/>
              <a:t>Torque Improve from 205nm to 235 nm</a:t>
            </a:r>
          </a:p>
          <a:p>
            <a:pPr algn="ctr">
              <a:lnSpc>
                <a:spcPct val="200000"/>
              </a:lnSpc>
            </a:pPr>
            <a:r>
              <a:rPr lang="en-GB" sz="2000" b="1" dirty="0"/>
              <a:t>Lesser vibration </a:t>
            </a:r>
          </a:p>
          <a:p>
            <a:pPr algn="ctr">
              <a:lnSpc>
                <a:spcPct val="200000"/>
              </a:lnSpc>
            </a:pPr>
            <a:r>
              <a:rPr lang="en-GB" sz="2000" b="1" dirty="0"/>
              <a:t>Less noise </a:t>
            </a:r>
          </a:p>
          <a:p>
            <a:pPr algn="ctr">
              <a:lnSpc>
                <a:spcPct val="200000"/>
              </a:lnSpc>
            </a:pPr>
            <a:r>
              <a:rPr lang="en-GB" sz="2000" b="1" dirty="0"/>
              <a:t>Better fuel Efficiency</a:t>
            </a:r>
          </a:p>
          <a:p>
            <a:pPr algn="ctr">
              <a:lnSpc>
                <a:spcPct val="200000"/>
              </a:lnSpc>
            </a:pPr>
            <a:r>
              <a:rPr lang="en-GB" sz="2000" b="1" dirty="0"/>
              <a:t>Service By RJMT</a:t>
            </a:r>
          </a:p>
          <a:p>
            <a:pPr algn="ctr">
              <a:lnSpc>
                <a:spcPct val="200000"/>
              </a:lnSpc>
            </a:pPr>
            <a:r>
              <a:rPr lang="en-GB" sz="2000" b="1" dirty="0"/>
              <a:t>Refined and Capable</a:t>
            </a:r>
            <a:endParaRPr lang="en-GB" dirty="0"/>
          </a:p>
        </p:txBody>
      </p:sp>
    </p:spTree>
    <p:extLst>
      <p:ext uri="{BB962C8B-B14F-4D97-AF65-F5344CB8AC3E}">
        <p14:creationId xmlns:p14="http://schemas.microsoft.com/office/powerpoint/2010/main" val="38171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C0780-F3DB-6BAE-0DE6-6ED011488F07}"/>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6" name="Picture 5">
            <a:extLst>
              <a:ext uri="{FF2B5EF4-FFF2-40B4-BE49-F238E27FC236}">
                <a16:creationId xmlns:a16="http://schemas.microsoft.com/office/drawing/2014/main" id="{1FE8B284-13D2-B2DA-7C54-829EC2920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8" name="TextBox 7">
            <a:extLst>
              <a:ext uri="{FF2B5EF4-FFF2-40B4-BE49-F238E27FC236}">
                <a16:creationId xmlns:a16="http://schemas.microsoft.com/office/drawing/2014/main" id="{9F74DD9D-D059-E54B-F2D9-B5C87B09243A}"/>
              </a:ext>
            </a:extLst>
          </p:cNvPr>
          <p:cNvSpPr txBox="1"/>
          <p:nvPr/>
        </p:nvSpPr>
        <p:spPr>
          <a:xfrm>
            <a:off x="309488" y="736762"/>
            <a:ext cx="8426549"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a:t>
            </a:r>
            <a:r>
              <a:rPr lang="en-GB" b="1" dirty="0">
                <a:solidFill>
                  <a:srgbClr val="000000"/>
                </a:solidFill>
                <a:latin typeface="Calibri" panose="020F0502020204030204" pitchFamily="34" charset="0"/>
              </a:rPr>
              <a:t>CEV 5 </a:t>
            </a:r>
            <a:r>
              <a:rPr lang="en-GB" sz="1800" b="1" i="0" u="none" strike="noStrike" baseline="0" dirty="0">
                <a:solidFill>
                  <a:srgbClr val="000000"/>
                </a:solidFill>
                <a:latin typeface="Calibri" panose="020F0502020204030204" pitchFamily="34" charset="0"/>
              </a:rPr>
              <a:t>modified Backhoe Cabin S3216 Super Plus -  </a:t>
            </a:r>
          </a:p>
          <a:p>
            <a:r>
              <a:rPr lang="en-GB" sz="2400" b="1" i="0" u="none" strike="noStrike" baseline="0" dirty="0">
                <a:solidFill>
                  <a:srgbClr val="000000"/>
                </a:solidFill>
                <a:latin typeface="Calibri" panose="020F0502020204030204" pitchFamily="34" charset="0"/>
              </a:rPr>
              <a:t>Compliance of </a:t>
            </a:r>
            <a:r>
              <a:rPr lang="en-GB" sz="2400" b="1" dirty="0">
                <a:solidFill>
                  <a:srgbClr val="000000"/>
                </a:solidFill>
                <a:latin typeface="Calibri" panose="020F0502020204030204" pitchFamily="34" charset="0"/>
              </a:rPr>
              <a:t>Roll over protection structure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3471 (2008) - ROPS</a:t>
            </a:r>
            <a:r>
              <a:rPr lang="en-GB" sz="2400" b="1" i="0" u="none" strike="noStrike" baseline="0" dirty="0">
                <a:solidFill>
                  <a:srgbClr val="FF0000"/>
                </a:solidFill>
                <a:latin typeface="Calibri" panose="020F0502020204030204" pitchFamily="34" charset="0"/>
              </a:rPr>
              <a:t> </a:t>
            </a:r>
            <a:endParaRPr lang="en-GB" dirty="0">
              <a:solidFill>
                <a:srgbClr val="FF0000"/>
              </a:solidFill>
            </a:endParaRPr>
          </a:p>
        </p:txBody>
      </p:sp>
      <p:pic>
        <p:nvPicPr>
          <p:cNvPr id="11" name="Picture 10">
            <a:extLst>
              <a:ext uri="{FF2B5EF4-FFF2-40B4-BE49-F238E27FC236}">
                <a16:creationId xmlns:a16="http://schemas.microsoft.com/office/drawing/2014/main" id="{3E2E13A4-3854-FEE0-5173-055E3AE057AE}"/>
              </a:ext>
            </a:extLst>
          </p:cNvPr>
          <p:cNvPicPr>
            <a:picLocks noChangeAspect="1"/>
          </p:cNvPicPr>
          <p:nvPr/>
        </p:nvPicPr>
        <p:blipFill>
          <a:blip r:embed="rId3"/>
          <a:stretch>
            <a:fillRect/>
          </a:stretch>
        </p:blipFill>
        <p:spPr>
          <a:xfrm>
            <a:off x="309488" y="836229"/>
            <a:ext cx="8834512" cy="5314990"/>
          </a:xfrm>
          <a:prstGeom prst="rect">
            <a:avLst/>
          </a:prstGeom>
        </p:spPr>
      </p:pic>
      <p:pic>
        <p:nvPicPr>
          <p:cNvPr id="13" name="Picture 12">
            <a:extLst>
              <a:ext uri="{FF2B5EF4-FFF2-40B4-BE49-F238E27FC236}">
                <a16:creationId xmlns:a16="http://schemas.microsoft.com/office/drawing/2014/main" id="{D799906E-658D-FACE-81F9-F342F3369C34}"/>
              </a:ext>
            </a:extLst>
          </p:cNvPr>
          <p:cNvPicPr>
            <a:picLocks noChangeAspect="1"/>
          </p:cNvPicPr>
          <p:nvPr/>
        </p:nvPicPr>
        <p:blipFill>
          <a:blip r:embed="rId4"/>
          <a:stretch>
            <a:fillRect/>
          </a:stretch>
        </p:blipFill>
        <p:spPr>
          <a:xfrm>
            <a:off x="5049936" y="4672214"/>
            <a:ext cx="3784576" cy="2087607"/>
          </a:xfrm>
          <a:prstGeom prst="rect">
            <a:avLst/>
          </a:prstGeom>
        </p:spPr>
      </p:pic>
      <p:sp>
        <p:nvSpPr>
          <p:cNvPr id="14" name="TextBox 13">
            <a:extLst>
              <a:ext uri="{FF2B5EF4-FFF2-40B4-BE49-F238E27FC236}">
                <a16:creationId xmlns:a16="http://schemas.microsoft.com/office/drawing/2014/main" id="{55A8785A-C5C2-B36D-C0FF-F30F0C2DEC7C}"/>
              </a:ext>
            </a:extLst>
          </p:cNvPr>
          <p:cNvSpPr txBox="1"/>
          <p:nvPr/>
        </p:nvSpPr>
        <p:spPr>
          <a:xfrm>
            <a:off x="239148" y="6086187"/>
            <a:ext cx="4740448" cy="338554"/>
          </a:xfrm>
          <a:prstGeom prst="rect">
            <a:avLst/>
          </a:prstGeom>
          <a:noFill/>
        </p:spPr>
        <p:txBody>
          <a:bodyPr wrap="square" rtlCol="0">
            <a:spAutoFit/>
          </a:bodyPr>
          <a:lstStyle/>
          <a:p>
            <a:r>
              <a:rPr lang="en-GB" sz="1600" b="1" dirty="0"/>
              <a:t>Structure Protects Operator under roll over Situation. </a:t>
            </a:r>
          </a:p>
        </p:txBody>
      </p:sp>
      <p:pic>
        <p:nvPicPr>
          <p:cNvPr id="16" name="Picture 15">
            <a:extLst>
              <a:ext uri="{FF2B5EF4-FFF2-40B4-BE49-F238E27FC236}">
                <a16:creationId xmlns:a16="http://schemas.microsoft.com/office/drawing/2014/main" id="{B16B1B24-D1BA-9481-0DE3-9DFBA1471D13}"/>
              </a:ext>
            </a:extLst>
          </p:cNvPr>
          <p:cNvPicPr>
            <a:picLocks noChangeAspect="1"/>
          </p:cNvPicPr>
          <p:nvPr/>
        </p:nvPicPr>
        <p:blipFill>
          <a:blip r:embed="rId5"/>
          <a:stretch>
            <a:fillRect/>
          </a:stretch>
        </p:blipFill>
        <p:spPr>
          <a:xfrm>
            <a:off x="6246054" y="1552805"/>
            <a:ext cx="2864315" cy="1915768"/>
          </a:xfrm>
          <a:prstGeom prst="rect">
            <a:avLst/>
          </a:prstGeom>
        </p:spPr>
      </p:pic>
    </p:spTree>
    <p:extLst>
      <p:ext uri="{BB962C8B-B14F-4D97-AF65-F5344CB8AC3E}">
        <p14:creationId xmlns:p14="http://schemas.microsoft.com/office/powerpoint/2010/main" val="179071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04B7E4-61CE-19B4-E92B-925E810569F6}"/>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3309FEAA-E464-A831-FF1C-DE17998C9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DD919534-5318-B301-903A-38E099B33276}"/>
              </a:ext>
            </a:extLst>
          </p:cNvPr>
          <p:cNvSpPr txBox="1"/>
          <p:nvPr/>
        </p:nvSpPr>
        <p:spPr>
          <a:xfrm>
            <a:off x="309488" y="708632"/>
            <a:ext cx="8426549"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a:t>
            </a:r>
            <a:r>
              <a:rPr lang="en-GB" b="1" dirty="0">
                <a:solidFill>
                  <a:srgbClr val="000000"/>
                </a:solidFill>
                <a:latin typeface="Calibri" panose="020F0502020204030204" pitchFamily="34" charset="0"/>
              </a:rPr>
              <a:t>CEV 5 </a:t>
            </a:r>
            <a:r>
              <a:rPr lang="en-GB" sz="1800" b="1" i="0" u="none" strike="noStrike" baseline="0" dirty="0">
                <a:solidFill>
                  <a:srgbClr val="000000"/>
                </a:solidFill>
                <a:latin typeface="Calibri" panose="020F0502020204030204" pitchFamily="34" charset="0"/>
              </a:rPr>
              <a:t>modified Backhoe Cabin S3216 Super Plus  -  </a:t>
            </a:r>
          </a:p>
          <a:p>
            <a:r>
              <a:rPr lang="en-GB" sz="2400" b="1" i="0" u="none" strike="noStrike" baseline="0" dirty="0">
                <a:solidFill>
                  <a:srgbClr val="000000"/>
                </a:solidFill>
                <a:latin typeface="Calibri" panose="020F0502020204030204" pitchFamily="34" charset="0"/>
              </a:rPr>
              <a:t>Compliance of </a:t>
            </a:r>
            <a:r>
              <a:rPr lang="en-GB" sz="2400" b="1" dirty="0">
                <a:solidFill>
                  <a:srgbClr val="000000"/>
                </a:solidFill>
                <a:latin typeface="Calibri" panose="020F0502020204030204" pitchFamily="34" charset="0"/>
              </a:rPr>
              <a:t>Falling object protection structure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p>
          <a:p>
            <a:r>
              <a:rPr lang="en-GB" sz="2400" b="1" dirty="0">
                <a:solidFill>
                  <a:srgbClr val="FF0000"/>
                </a:solidFill>
              </a:rPr>
              <a:t>ISO 3449: (2005) - FOPS</a:t>
            </a:r>
            <a:r>
              <a:rPr lang="en-GB" sz="2400" b="1" i="0" u="none" strike="noStrike" baseline="0" dirty="0">
                <a:solidFill>
                  <a:srgbClr val="FF0000"/>
                </a:solidFill>
                <a:latin typeface="Calibri" panose="020F0502020204030204" pitchFamily="34" charset="0"/>
              </a:rPr>
              <a:t> </a:t>
            </a:r>
            <a:endParaRPr lang="en-GB" dirty="0">
              <a:solidFill>
                <a:srgbClr val="FF0000"/>
              </a:solidFill>
            </a:endParaRPr>
          </a:p>
        </p:txBody>
      </p:sp>
      <p:pic>
        <p:nvPicPr>
          <p:cNvPr id="8" name="Picture 7">
            <a:extLst>
              <a:ext uri="{FF2B5EF4-FFF2-40B4-BE49-F238E27FC236}">
                <a16:creationId xmlns:a16="http://schemas.microsoft.com/office/drawing/2014/main" id="{A1C948BD-5F4B-15C0-32D7-B97EFF4882D5}"/>
              </a:ext>
            </a:extLst>
          </p:cNvPr>
          <p:cNvPicPr>
            <a:picLocks noChangeAspect="1"/>
          </p:cNvPicPr>
          <p:nvPr/>
        </p:nvPicPr>
        <p:blipFill>
          <a:blip r:embed="rId3"/>
          <a:stretch>
            <a:fillRect/>
          </a:stretch>
        </p:blipFill>
        <p:spPr>
          <a:xfrm>
            <a:off x="309488" y="1934694"/>
            <a:ext cx="6097984" cy="3579843"/>
          </a:xfrm>
          <a:prstGeom prst="rect">
            <a:avLst/>
          </a:prstGeom>
        </p:spPr>
      </p:pic>
      <p:pic>
        <p:nvPicPr>
          <p:cNvPr id="10" name="Picture 9">
            <a:extLst>
              <a:ext uri="{FF2B5EF4-FFF2-40B4-BE49-F238E27FC236}">
                <a16:creationId xmlns:a16="http://schemas.microsoft.com/office/drawing/2014/main" id="{FC689029-F7C8-465E-11E9-F9C20601567D}"/>
              </a:ext>
            </a:extLst>
          </p:cNvPr>
          <p:cNvPicPr>
            <a:picLocks noChangeAspect="1"/>
          </p:cNvPicPr>
          <p:nvPr/>
        </p:nvPicPr>
        <p:blipFill>
          <a:blip r:embed="rId4"/>
          <a:stretch>
            <a:fillRect/>
          </a:stretch>
        </p:blipFill>
        <p:spPr>
          <a:xfrm>
            <a:off x="4182667" y="4087324"/>
            <a:ext cx="4820656" cy="2770676"/>
          </a:xfrm>
          <a:prstGeom prst="rect">
            <a:avLst/>
          </a:prstGeom>
        </p:spPr>
      </p:pic>
      <p:sp>
        <p:nvSpPr>
          <p:cNvPr id="12" name="TextBox 11">
            <a:extLst>
              <a:ext uri="{FF2B5EF4-FFF2-40B4-BE49-F238E27FC236}">
                <a16:creationId xmlns:a16="http://schemas.microsoft.com/office/drawing/2014/main" id="{6DB43756-6005-ACD0-BB9A-6ED3928CC644}"/>
              </a:ext>
            </a:extLst>
          </p:cNvPr>
          <p:cNvSpPr txBox="1"/>
          <p:nvPr/>
        </p:nvSpPr>
        <p:spPr>
          <a:xfrm>
            <a:off x="140677" y="5309905"/>
            <a:ext cx="4041990" cy="1107996"/>
          </a:xfrm>
          <a:prstGeom prst="rect">
            <a:avLst/>
          </a:prstGeom>
          <a:noFill/>
        </p:spPr>
        <p:txBody>
          <a:bodyPr wrap="square">
            <a:spAutoFit/>
          </a:bodyPr>
          <a:lstStyle/>
          <a:p>
            <a:pPr algn="l"/>
            <a:endParaRPr lang="en-GB" sz="1200" b="1" i="0" u="none" strike="noStrike" baseline="0" dirty="0">
              <a:solidFill>
                <a:srgbClr val="000000"/>
              </a:solidFill>
              <a:latin typeface="Times New Roman" panose="02020603050405020304" pitchFamily="18" charset="0"/>
            </a:endParaRPr>
          </a:p>
          <a:p>
            <a:endParaRPr lang="en-GB" sz="1200" b="1" i="0" u="none" strike="noStrike" baseline="0" dirty="0">
              <a:latin typeface="Times New Roman" panose="02020603050405020304" pitchFamily="18" charset="0"/>
            </a:endParaRPr>
          </a:p>
          <a:p>
            <a:r>
              <a:rPr lang="en-GB" sz="1400" b="1" i="0" u="none" strike="noStrike" baseline="0" dirty="0">
                <a:latin typeface="Times New Roman" panose="02020603050405020304" pitchFamily="18" charset="0"/>
              </a:rPr>
              <a:t>Total energy of 11600 J is transferred to cabin by imparting the load on cabin top structure as per the guidelines stated in ISO 3449-2005. </a:t>
            </a:r>
          </a:p>
        </p:txBody>
      </p:sp>
    </p:spTree>
    <p:extLst>
      <p:ext uri="{BB962C8B-B14F-4D97-AF65-F5344CB8AC3E}">
        <p14:creationId xmlns:p14="http://schemas.microsoft.com/office/powerpoint/2010/main" val="118399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47F8BA-7CC8-530D-8F84-6F622FD887F6}"/>
              </a:ext>
            </a:extLst>
          </p:cNvPr>
          <p:cNvPicPr>
            <a:picLocks noChangeAspect="1"/>
          </p:cNvPicPr>
          <p:nvPr/>
        </p:nvPicPr>
        <p:blipFill>
          <a:blip r:embed="rId2"/>
          <a:stretch>
            <a:fillRect/>
          </a:stretch>
        </p:blipFill>
        <p:spPr>
          <a:xfrm>
            <a:off x="4580355" y="1448131"/>
            <a:ext cx="4473197" cy="2828485"/>
          </a:xfrm>
          <a:prstGeom prst="rect">
            <a:avLst/>
          </a:prstGeom>
        </p:spPr>
      </p:pic>
      <p:sp>
        <p:nvSpPr>
          <p:cNvPr id="4" name="Rectangle 3">
            <a:extLst>
              <a:ext uri="{FF2B5EF4-FFF2-40B4-BE49-F238E27FC236}">
                <a16:creationId xmlns:a16="http://schemas.microsoft.com/office/drawing/2014/main" id="{CD05E6A3-4812-CF21-DBC1-582ABF170A41}"/>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489B56A8-677A-905B-D6C9-D62FEFC55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pic>
        <p:nvPicPr>
          <p:cNvPr id="11" name="Picture 10">
            <a:extLst>
              <a:ext uri="{FF2B5EF4-FFF2-40B4-BE49-F238E27FC236}">
                <a16:creationId xmlns:a16="http://schemas.microsoft.com/office/drawing/2014/main" id="{DB029E97-52D7-15E7-3D4E-4CBADB37E00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08402" y="1280162"/>
            <a:ext cx="1889615" cy="1828800"/>
          </a:xfrm>
          <a:prstGeom prst="rect">
            <a:avLst/>
          </a:prstGeom>
        </p:spPr>
      </p:pic>
      <p:pic>
        <p:nvPicPr>
          <p:cNvPr id="13" name="Picture 12">
            <a:extLst>
              <a:ext uri="{FF2B5EF4-FFF2-40B4-BE49-F238E27FC236}">
                <a16:creationId xmlns:a16="http://schemas.microsoft.com/office/drawing/2014/main" id="{565A51B9-74B9-33B2-5483-E4A82FB7D42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Lst>
          </a:blip>
          <a:stretch>
            <a:fillRect/>
          </a:stretch>
        </p:blipFill>
        <p:spPr>
          <a:xfrm>
            <a:off x="2390390" y="1348399"/>
            <a:ext cx="1797592" cy="1717103"/>
          </a:xfrm>
          <a:prstGeom prst="rect">
            <a:avLst/>
          </a:prstGeom>
        </p:spPr>
      </p:pic>
      <p:pic>
        <p:nvPicPr>
          <p:cNvPr id="15" name="Picture 14">
            <a:extLst>
              <a:ext uri="{FF2B5EF4-FFF2-40B4-BE49-F238E27FC236}">
                <a16:creationId xmlns:a16="http://schemas.microsoft.com/office/drawing/2014/main" id="{D175108D-A5F1-68B3-102C-28F4A1F89D2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90448" y="3065502"/>
            <a:ext cx="3872309" cy="2165868"/>
          </a:xfrm>
          <a:prstGeom prst="rect">
            <a:avLst/>
          </a:prstGeom>
        </p:spPr>
      </p:pic>
      <p:pic>
        <p:nvPicPr>
          <p:cNvPr id="17" name="Picture 16">
            <a:extLst>
              <a:ext uri="{FF2B5EF4-FFF2-40B4-BE49-F238E27FC236}">
                <a16:creationId xmlns:a16="http://schemas.microsoft.com/office/drawing/2014/main" id="{14124991-E6D7-D96B-F895-13D469D707CE}"/>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5181243" y="4344013"/>
            <a:ext cx="3086457" cy="1819426"/>
          </a:xfrm>
          <a:prstGeom prst="rect">
            <a:avLst/>
          </a:prstGeom>
        </p:spPr>
      </p:pic>
      <p:sp>
        <p:nvSpPr>
          <p:cNvPr id="18" name="TextBox 17">
            <a:extLst>
              <a:ext uri="{FF2B5EF4-FFF2-40B4-BE49-F238E27FC236}">
                <a16:creationId xmlns:a16="http://schemas.microsoft.com/office/drawing/2014/main" id="{F5E5F464-312F-F626-AF0A-DFD304D13B2D}"/>
              </a:ext>
            </a:extLst>
          </p:cNvPr>
          <p:cNvSpPr txBox="1"/>
          <p:nvPr/>
        </p:nvSpPr>
        <p:spPr>
          <a:xfrm>
            <a:off x="309488" y="694562"/>
            <a:ext cx="8426549" cy="738664"/>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modified Backhoe Cabin S3216 Super Plus -  </a:t>
            </a:r>
          </a:p>
          <a:p>
            <a:r>
              <a:rPr lang="en-GB" sz="2400" b="1" i="0" u="none" strike="noStrike" baseline="0" dirty="0">
                <a:solidFill>
                  <a:srgbClr val="000000"/>
                </a:solidFill>
                <a:latin typeface="Calibri" panose="020F0502020204030204" pitchFamily="34" charset="0"/>
              </a:rPr>
              <a:t>Compliance of Operator Field on view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5006 : 2017</a:t>
            </a:r>
            <a:r>
              <a:rPr lang="en-GB" sz="2400" b="1" i="0" u="none" strike="noStrike" baseline="0" dirty="0">
                <a:solidFill>
                  <a:srgbClr val="FF0000"/>
                </a:solidFill>
                <a:latin typeface="Calibri" panose="020F0502020204030204" pitchFamily="34" charset="0"/>
              </a:rPr>
              <a:t> </a:t>
            </a:r>
            <a:endParaRPr lang="en-GB" dirty="0">
              <a:solidFill>
                <a:srgbClr val="FF0000"/>
              </a:solidFill>
            </a:endParaRPr>
          </a:p>
        </p:txBody>
      </p:sp>
      <p:sp>
        <p:nvSpPr>
          <p:cNvPr id="19" name="TextBox 18">
            <a:extLst>
              <a:ext uri="{FF2B5EF4-FFF2-40B4-BE49-F238E27FC236}">
                <a16:creationId xmlns:a16="http://schemas.microsoft.com/office/drawing/2014/main" id="{428DB11B-C133-DC44-50E1-F4020958BBDC}"/>
              </a:ext>
            </a:extLst>
          </p:cNvPr>
          <p:cNvSpPr txBox="1"/>
          <p:nvPr/>
        </p:nvSpPr>
        <p:spPr>
          <a:xfrm>
            <a:off x="4795958" y="5717162"/>
            <a:ext cx="4041990" cy="1107996"/>
          </a:xfrm>
          <a:prstGeom prst="rect">
            <a:avLst/>
          </a:prstGeom>
          <a:noFill/>
        </p:spPr>
        <p:txBody>
          <a:bodyPr wrap="square">
            <a:spAutoFit/>
          </a:bodyPr>
          <a:lstStyle/>
          <a:p>
            <a:pPr algn="l"/>
            <a:endParaRPr lang="en-GB" sz="1200" b="1" i="0" u="none" strike="noStrike" baseline="0" dirty="0">
              <a:solidFill>
                <a:srgbClr val="000000"/>
              </a:solidFill>
              <a:latin typeface="Times New Roman" panose="02020603050405020304" pitchFamily="18" charset="0"/>
            </a:endParaRPr>
          </a:p>
          <a:p>
            <a:endParaRPr lang="en-GB" sz="1200" b="1" i="0" u="none" strike="noStrike" baseline="0" dirty="0">
              <a:latin typeface="Times New Roman" panose="02020603050405020304" pitchFamily="18" charset="0"/>
            </a:endParaRPr>
          </a:p>
          <a:p>
            <a:r>
              <a:rPr lang="en-GB" sz="1400" b="1" i="0" u="none" strike="noStrike" baseline="0" dirty="0">
                <a:latin typeface="Times New Roman" panose="02020603050405020304" pitchFamily="18" charset="0"/>
              </a:rPr>
              <a:t>Operator has better field on view , No masking area come in all A,B,C,D,E,F Sectors and in </a:t>
            </a:r>
            <a:r>
              <a:rPr lang="en-GB" sz="1400" b="1" dirty="0">
                <a:latin typeface="Times New Roman" panose="02020603050405020304" pitchFamily="18" charset="0"/>
              </a:rPr>
              <a:t>inner rectangular boundaries.</a:t>
            </a:r>
            <a:endParaRPr lang="en-GB" sz="1400" b="1" i="0" u="none" strike="noStrike" baseline="0" dirty="0">
              <a:latin typeface="Times New Roman" panose="02020603050405020304" pitchFamily="18" charset="0"/>
            </a:endParaRPr>
          </a:p>
        </p:txBody>
      </p:sp>
      <p:pic>
        <p:nvPicPr>
          <p:cNvPr id="3" name="Picture 2">
            <a:extLst>
              <a:ext uri="{FF2B5EF4-FFF2-40B4-BE49-F238E27FC236}">
                <a16:creationId xmlns:a16="http://schemas.microsoft.com/office/drawing/2014/main" id="{E520A978-F8ED-3E02-80D7-505FCC292295}"/>
              </a:ext>
            </a:extLst>
          </p:cNvPr>
          <p:cNvPicPr>
            <a:picLocks noChangeAspect="1"/>
          </p:cNvPicPr>
          <p:nvPr/>
        </p:nvPicPr>
        <p:blipFill>
          <a:blip r:embed="rId12"/>
          <a:stretch>
            <a:fillRect/>
          </a:stretch>
        </p:blipFill>
        <p:spPr>
          <a:xfrm>
            <a:off x="306051" y="5034201"/>
            <a:ext cx="2949023" cy="1828799"/>
          </a:xfrm>
          <a:prstGeom prst="rect">
            <a:avLst/>
          </a:prstGeom>
        </p:spPr>
      </p:pic>
    </p:spTree>
    <p:extLst>
      <p:ext uri="{BB962C8B-B14F-4D97-AF65-F5344CB8AC3E}">
        <p14:creationId xmlns:p14="http://schemas.microsoft.com/office/powerpoint/2010/main" val="280570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338162-23A7-8A4A-6319-88EF2384D58B}"/>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7AA66506-97CC-2253-2F28-C0B8E6BB7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2B19267A-D960-F013-00C1-8892B0ABF97A}"/>
              </a:ext>
            </a:extLst>
          </p:cNvPr>
          <p:cNvSpPr txBox="1"/>
          <p:nvPr/>
        </p:nvSpPr>
        <p:spPr>
          <a:xfrm>
            <a:off x="309488" y="694562"/>
            <a:ext cx="8426549"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modified Backhoe Cabin S3216 Super Plus  -  </a:t>
            </a:r>
          </a:p>
          <a:p>
            <a:r>
              <a:rPr lang="en-GB" sz="2400" b="1" i="0" u="none" strike="noStrike" baseline="0" dirty="0">
                <a:solidFill>
                  <a:srgbClr val="000000"/>
                </a:solidFill>
                <a:latin typeface="Calibri" panose="020F0502020204030204" pitchFamily="34" charset="0"/>
              </a:rPr>
              <a:t>Compliance of Zones of comfort and Reach for controls for Operator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6682 : 1986</a:t>
            </a:r>
            <a:r>
              <a:rPr lang="en-GB" sz="2400" b="1" i="0" u="none" strike="noStrike" baseline="0" dirty="0">
                <a:solidFill>
                  <a:srgbClr val="FF0000"/>
                </a:solidFill>
                <a:latin typeface="Calibri" panose="020F0502020204030204" pitchFamily="34" charset="0"/>
              </a:rPr>
              <a:t> / IS 11252:1993</a:t>
            </a:r>
            <a:endParaRPr lang="en-GB" dirty="0">
              <a:solidFill>
                <a:srgbClr val="FF0000"/>
              </a:solidFill>
            </a:endParaRPr>
          </a:p>
        </p:txBody>
      </p:sp>
      <p:pic>
        <p:nvPicPr>
          <p:cNvPr id="8" name="Picture 7">
            <a:extLst>
              <a:ext uri="{FF2B5EF4-FFF2-40B4-BE49-F238E27FC236}">
                <a16:creationId xmlns:a16="http://schemas.microsoft.com/office/drawing/2014/main" id="{94C09541-9FC9-C230-1EDB-A87636F53B24}"/>
              </a:ext>
            </a:extLst>
          </p:cNvPr>
          <p:cNvPicPr>
            <a:picLocks noChangeAspect="1"/>
          </p:cNvPicPr>
          <p:nvPr/>
        </p:nvPicPr>
        <p:blipFill>
          <a:blip r:embed="rId3"/>
          <a:srcRect r="15342"/>
          <a:stretch>
            <a:fillRect/>
          </a:stretch>
        </p:blipFill>
        <p:spPr>
          <a:xfrm>
            <a:off x="2602668" y="1705738"/>
            <a:ext cx="6442857" cy="4457700"/>
          </a:xfrm>
          <a:prstGeom prst="rect">
            <a:avLst/>
          </a:prstGeom>
        </p:spPr>
      </p:pic>
      <p:pic>
        <p:nvPicPr>
          <p:cNvPr id="10" name="Picture 9">
            <a:extLst>
              <a:ext uri="{FF2B5EF4-FFF2-40B4-BE49-F238E27FC236}">
                <a16:creationId xmlns:a16="http://schemas.microsoft.com/office/drawing/2014/main" id="{0001C553-B61C-8321-0A40-138B6645915C}"/>
              </a:ext>
            </a:extLst>
          </p:cNvPr>
          <p:cNvPicPr>
            <a:picLocks noChangeAspect="1"/>
          </p:cNvPicPr>
          <p:nvPr/>
        </p:nvPicPr>
        <p:blipFill>
          <a:blip r:embed="rId4"/>
          <a:stretch>
            <a:fillRect/>
          </a:stretch>
        </p:blipFill>
        <p:spPr>
          <a:xfrm>
            <a:off x="98475" y="2817033"/>
            <a:ext cx="4768947" cy="2993933"/>
          </a:xfrm>
          <a:prstGeom prst="rect">
            <a:avLst/>
          </a:prstGeom>
        </p:spPr>
      </p:pic>
      <p:sp>
        <p:nvSpPr>
          <p:cNvPr id="11" name="TextBox 10">
            <a:extLst>
              <a:ext uri="{FF2B5EF4-FFF2-40B4-BE49-F238E27FC236}">
                <a16:creationId xmlns:a16="http://schemas.microsoft.com/office/drawing/2014/main" id="{8F2A91C5-C558-7B02-1965-D185DE375E1B}"/>
              </a:ext>
            </a:extLst>
          </p:cNvPr>
          <p:cNvSpPr txBox="1"/>
          <p:nvPr/>
        </p:nvSpPr>
        <p:spPr>
          <a:xfrm>
            <a:off x="323556" y="5978768"/>
            <a:ext cx="8314007" cy="923330"/>
          </a:xfrm>
          <a:prstGeom prst="rect">
            <a:avLst/>
          </a:prstGeom>
          <a:noFill/>
        </p:spPr>
        <p:txBody>
          <a:bodyPr wrap="square" rtlCol="0">
            <a:spAutoFit/>
          </a:bodyPr>
          <a:lstStyle/>
          <a:p>
            <a:r>
              <a:rPr lang="en-GB" dirty="0"/>
              <a:t>All primary and secondary operator controls comes under the zone or comfort and Reach – This will give better comfort to operator and long working hrs without fatigue.</a:t>
            </a:r>
          </a:p>
          <a:p>
            <a:r>
              <a:rPr lang="en-GB" dirty="0"/>
              <a:t>This machine match the comfort to all European and American cabin’s comfort level.</a:t>
            </a:r>
          </a:p>
        </p:txBody>
      </p:sp>
    </p:spTree>
    <p:extLst>
      <p:ext uri="{BB962C8B-B14F-4D97-AF65-F5344CB8AC3E}">
        <p14:creationId xmlns:p14="http://schemas.microsoft.com/office/powerpoint/2010/main" val="355085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F88232-2E13-1CF1-96FF-932BB4214BFF}"/>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7938EB3B-EC18-2C51-5CB1-A5B3CF237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8" name="TextBox 7">
            <a:extLst>
              <a:ext uri="{FF2B5EF4-FFF2-40B4-BE49-F238E27FC236}">
                <a16:creationId xmlns:a16="http://schemas.microsoft.com/office/drawing/2014/main" id="{A3C6EB93-53BE-7DC6-A9E1-1F3379E1FC2E}"/>
              </a:ext>
            </a:extLst>
          </p:cNvPr>
          <p:cNvSpPr txBox="1"/>
          <p:nvPr/>
        </p:nvSpPr>
        <p:spPr>
          <a:xfrm>
            <a:off x="309488" y="694562"/>
            <a:ext cx="8426549"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Installation of Lighting and light signalling devices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12509 : 2004</a:t>
            </a:r>
            <a:r>
              <a:rPr lang="en-GB" sz="2400" b="1" i="0" u="none" strike="noStrike" baseline="0" dirty="0">
                <a:solidFill>
                  <a:srgbClr val="FF0000"/>
                </a:solidFill>
                <a:latin typeface="Calibri" panose="020F0502020204030204" pitchFamily="34" charset="0"/>
              </a:rPr>
              <a:t> </a:t>
            </a:r>
            <a:endParaRPr lang="en-GB" dirty="0">
              <a:solidFill>
                <a:srgbClr val="FF0000"/>
              </a:solidFill>
            </a:endParaRPr>
          </a:p>
        </p:txBody>
      </p:sp>
      <p:sp>
        <p:nvSpPr>
          <p:cNvPr id="13" name="TextBox 12">
            <a:extLst>
              <a:ext uri="{FF2B5EF4-FFF2-40B4-BE49-F238E27FC236}">
                <a16:creationId xmlns:a16="http://schemas.microsoft.com/office/drawing/2014/main" id="{1982C1DB-5914-ECEC-36C6-0BA74BA634CE}"/>
              </a:ext>
            </a:extLst>
          </p:cNvPr>
          <p:cNvSpPr txBox="1"/>
          <p:nvPr/>
        </p:nvSpPr>
        <p:spPr>
          <a:xfrm>
            <a:off x="337624" y="5500057"/>
            <a:ext cx="8754830" cy="923330"/>
          </a:xfrm>
          <a:prstGeom prst="rect">
            <a:avLst/>
          </a:prstGeom>
          <a:noFill/>
        </p:spPr>
        <p:txBody>
          <a:bodyPr wrap="square" rtlCol="0">
            <a:spAutoFit/>
          </a:bodyPr>
          <a:lstStyle/>
          <a:p>
            <a:r>
              <a:rPr lang="en-GB" dirty="0"/>
              <a:t>All light ,signalling and reflex reflectors are installed in the machine as per IS0 12509:2005</a:t>
            </a:r>
          </a:p>
          <a:p>
            <a:r>
              <a:rPr lang="en-GB" dirty="0"/>
              <a:t>This give better safety to machine ,operator and surroundings. </a:t>
            </a:r>
          </a:p>
          <a:p>
            <a:r>
              <a:rPr lang="en-GB" dirty="0"/>
              <a:t>Now this machine lighting installation is equal to European and American machines. </a:t>
            </a:r>
          </a:p>
        </p:txBody>
      </p:sp>
      <p:pic>
        <p:nvPicPr>
          <p:cNvPr id="15" name="Picture 14">
            <a:extLst>
              <a:ext uri="{FF2B5EF4-FFF2-40B4-BE49-F238E27FC236}">
                <a16:creationId xmlns:a16="http://schemas.microsoft.com/office/drawing/2014/main" id="{85F1B4A4-7E0A-3E2E-7B09-E158CAC02AFD}"/>
              </a:ext>
            </a:extLst>
          </p:cNvPr>
          <p:cNvPicPr>
            <a:picLocks noChangeAspect="1"/>
          </p:cNvPicPr>
          <p:nvPr/>
        </p:nvPicPr>
        <p:blipFill>
          <a:blip r:embed="rId3"/>
          <a:stretch>
            <a:fillRect/>
          </a:stretch>
        </p:blipFill>
        <p:spPr>
          <a:xfrm>
            <a:off x="801867" y="1716770"/>
            <a:ext cx="8046720" cy="3769219"/>
          </a:xfrm>
          <a:prstGeom prst="rect">
            <a:avLst/>
          </a:prstGeom>
        </p:spPr>
      </p:pic>
      <p:pic>
        <p:nvPicPr>
          <p:cNvPr id="12" name="Picture 11">
            <a:extLst>
              <a:ext uri="{FF2B5EF4-FFF2-40B4-BE49-F238E27FC236}">
                <a16:creationId xmlns:a16="http://schemas.microsoft.com/office/drawing/2014/main" id="{184C654C-BCEC-100A-9766-26DE30FF319D}"/>
              </a:ext>
            </a:extLst>
          </p:cNvPr>
          <p:cNvPicPr>
            <a:picLocks noChangeAspect="1"/>
          </p:cNvPicPr>
          <p:nvPr/>
        </p:nvPicPr>
        <p:blipFill>
          <a:blip r:embed="rId4"/>
          <a:srcRect l="5588" r="5815"/>
          <a:stretch>
            <a:fillRect/>
          </a:stretch>
        </p:blipFill>
        <p:spPr>
          <a:xfrm>
            <a:off x="267291" y="4020999"/>
            <a:ext cx="1802809" cy="1543265"/>
          </a:xfrm>
          <a:prstGeom prst="rect">
            <a:avLst/>
          </a:prstGeom>
        </p:spPr>
      </p:pic>
      <p:pic>
        <p:nvPicPr>
          <p:cNvPr id="10" name="Picture 9">
            <a:extLst>
              <a:ext uri="{FF2B5EF4-FFF2-40B4-BE49-F238E27FC236}">
                <a16:creationId xmlns:a16="http://schemas.microsoft.com/office/drawing/2014/main" id="{2E4D435A-60C1-3970-EEE6-A3A6B3067BB6}"/>
              </a:ext>
            </a:extLst>
          </p:cNvPr>
          <p:cNvPicPr>
            <a:picLocks noChangeAspect="1"/>
          </p:cNvPicPr>
          <p:nvPr/>
        </p:nvPicPr>
        <p:blipFill>
          <a:blip r:embed="rId5"/>
          <a:srcRect l="6558"/>
          <a:stretch>
            <a:fillRect/>
          </a:stretch>
        </p:blipFill>
        <p:spPr>
          <a:xfrm>
            <a:off x="6524920" y="3810000"/>
            <a:ext cx="2567533" cy="1638862"/>
          </a:xfrm>
          <a:prstGeom prst="rect">
            <a:avLst/>
          </a:prstGeom>
        </p:spPr>
      </p:pic>
    </p:spTree>
    <p:extLst>
      <p:ext uri="{BB962C8B-B14F-4D97-AF65-F5344CB8AC3E}">
        <p14:creationId xmlns:p14="http://schemas.microsoft.com/office/powerpoint/2010/main" val="300454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9EDA7-BF88-129D-D402-B11CA81EBEB9}"/>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1188A050-B4DC-3B91-37F4-7BB0B9D02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82DFCD0E-7D81-7234-4567-A6C08C2CEF5E}"/>
              </a:ext>
            </a:extLst>
          </p:cNvPr>
          <p:cNvSpPr txBox="1"/>
          <p:nvPr/>
        </p:nvSpPr>
        <p:spPr>
          <a:xfrm>
            <a:off x="309488" y="694562"/>
            <a:ext cx="8745612" cy="738664"/>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Minimum access dimension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2860 : 1992</a:t>
            </a:r>
            <a:r>
              <a:rPr lang="en-GB" sz="2400" b="1" i="0" u="none" strike="noStrike" baseline="0" dirty="0">
                <a:solidFill>
                  <a:srgbClr val="FF0000"/>
                </a:solidFill>
                <a:latin typeface="Calibri" panose="020F0502020204030204" pitchFamily="34" charset="0"/>
              </a:rPr>
              <a:t> </a:t>
            </a:r>
            <a:endParaRPr lang="en-GB" dirty="0">
              <a:solidFill>
                <a:srgbClr val="FF0000"/>
              </a:solidFill>
            </a:endParaRPr>
          </a:p>
        </p:txBody>
      </p:sp>
      <p:pic>
        <p:nvPicPr>
          <p:cNvPr id="8" name="Picture 7">
            <a:extLst>
              <a:ext uri="{FF2B5EF4-FFF2-40B4-BE49-F238E27FC236}">
                <a16:creationId xmlns:a16="http://schemas.microsoft.com/office/drawing/2014/main" id="{14E26310-8CAD-3010-D670-55D5D7B7774F}"/>
              </a:ext>
            </a:extLst>
          </p:cNvPr>
          <p:cNvPicPr>
            <a:picLocks noChangeAspect="1"/>
          </p:cNvPicPr>
          <p:nvPr/>
        </p:nvPicPr>
        <p:blipFill>
          <a:blip r:embed="rId3"/>
          <a:stretch>
            <a:fillRect/>
          </a:stretch>
        </p:blipFill>
        <p:spPr>
          <a:xfrm>
            <a:off x="304800" y="1412748"/>
            <a:ext cx="4000500" cy="4280790"/>
          </a:xfrm>
          <a:prstGeom prst="rect">
            <a:avLst/>
          </a:prstGeom>
        </p:spPr>
      </p:pic>
      <p:pic>
        <p:nvPicPr>
          <p:cNvPr id="10" name="Picture 9">
            <a:extLst>
              <a:ext uri="{FF2B5EF4-FFF2-40B4-BE49-F238E27FC236}">
                <a16:creationId xmlns:a16="http://schemas.microsoft.com/office/drawing/2014/main" id="{F793B72F-FDDA-FF7B-704A-3DAD4A33D0B4}"/>
              </a:ext>
            </a:extLst>
          </p:cNvPr>
          <p:cNvPicPr>
            <a:picLocks noChangeAspect="1"/>
          </p:cNvPicPr>
          <p:nvPr/>
        </p:nvPicPr>
        <p:blipFill>
          <a:blip r:embed="rId4"/>
          <a:stretch>
            <a:fillRect/>
          </a:stretch>
        </p:blipFill>
        <p:spPr>
          <a:xfrm>
            <a:off x="4913205" y="1369725"/>
            <a:ext cx="3901824" cy="4285713"/>
          </a:xfrm>
          <a:prstGeom prst="rect">
            <a:avLst/>
          </a:prstGeom>
        </p:spPr>
      </p:pic>
      <p:sp>
        <p:nvSpPr>
          <p:cNvPr id="11" name="TextBox 10">
            <a:extLst>
              <a:ext uri="{FF2B5EF4-FFF2-40B4-BE49-F238E27FC236}">
                <a16:creationId xmlns:a16="http://schemas.microsoft.com/office/drawing/2014/main" id="{C508AC6D-9649-8EAD-A261-78C03C1C09AC}"/>
              </a:ext>
            </a:extLst>
          </p:cNvPr>
          <p:cNvSpPr txBox="1"/>
          <p:nvPr/>
        </p:nvSpPr>
        <p:spPr>
          <a:xfrm>
            <a:off x="184498" y="5693538"/>
            <a:ext cx="8630531" cy="954107"/>
          </a:xfrm>
          <a:prstGeom prst="rect">
            <a:avLst/>
          </a:prstGeom>
          <a:noFill/>
        </p:spPr>
        <p:txBody>
          <a:bodyPr wrap="square" rtlCol="0">
            <a:spAutoFit/>
          </a:bodyPr>
          <a:lstStyle/>
          <a:p>
            <a:r>
              <a:rPr lang="en-GB" sz="1400" dirty="0"/>
              <a:t>This International Standard specifies the minimum access openings on earth-moving machinery as defined in  IS0 6165 for </a:t>
            </a:r>
            <a:r>
              <a:rPr lang="en-GB" sz="1400" b="1" dirty="0"/>
              <a:t>a) hand access, b) head access, c) body access, d). arm access, e) two-handed access</a:t>
            </a:r>
            <a:r>
              <a:rPr lang="en-GB" sz="1400" dirty="0"/>
              <a:t>. Access openings provided on equipment and machinery for purposes of inspection , adjustment and maintenance have sufficient</a:t>
            </a:r>
          </a:p>
          <a:p>
            <a:r>
              <a:rPr lang="en-GB" sz="1400" dirty="0"/>
              <a:t>dimensions for the intended function by personnel in the field or shop.</a:t>
            </a:r>
          </a:p>
        </p:txBody>
      </p:sp>
    </p:spTree>
    <p:extLst>
      <p:ext uri="{BB962C8B-B14F-4D97-AF65-F5344CB8AC3E}">
        <p14:creationId xmlns:p14="http://schemas.microsoft.com/office/powerpoint/2010/main" val="146441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08B432-205F-A24B-2538-9D357FBD48AF}"/>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A4444760-C1BF-6D56-12BB-D3270E094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252D4DCA-B27D-7434-1CB6-C8F4793F26A1}"/>
              </a:ext>
            </a:extLst>
          </p:cNvPr>
          <p:cNvSpPr txBox="1"/>
          <p:nvPr/>
        </p:nvSpPr>
        <p:spPr>
          <a:xfrm>
            <a:off x="309488" y="694562"/>
            <a:ext cx="8745612" cy="1477328"/>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a:solidFill>
                  <a:srgbClr val="000000"/>
                </a:solidFill>
                <a:latin typeface="Calibri" panose="020F0502020204030204" pitchFamily="34" charset="0"/>
              </a:rPr>
              <a:t>Access system for steps, Primary access , alternate exit and opening , maintenance opening , handrail and handholds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2867 : 2011</a:t>
            </a:r>
            <a:r>
              <a:rPr lang="en-GB" sz="2400" b="1" i="0" u="none" strike="noStrike" baseline="0" dirty="0">
                <a:solidFill>
                  <a:srgbClr val="FF0000"/>
                </a:solidFill>
                <a:latin typeface="Calibri" panose="020F0502020204030204" pitchFamily="34" charset="0"/>
              </a:rPr>
              <a:t> </a:t>
            </a:r>
            <a:endParaRPr lang="en-GB" dirty="0">
              <a:solidFill>
                <a:srgbClr val="FF0000"/>
              </a:solidFill>
            </a:endParaRPr>
          </a:p>
        </p:txBody>
      </p:sp>
      <p:pic>
        <p:nvPicPr>
          <p:cNvPr id="8" name="Picture 7">
            <a:extLst>
              <a:ext uri="{FF2B5EF4-FFF2-40B4-BE49-F238E27FC236}">
                <a16:creationId xmlns:a16="http://schemas.microsoft.com/office/drawing/2014/main" id="{0967F835-B147-2DB8-09E6-48A9CE87C8D6}"/>
              </a:ext>
            </a:extLst>
          </p:cNvPr>
          <p:cNvPicPr>
            <a:picLocks noChangeAspect="1"/>
          </p:cNvPicPr>
          <p:nvPr/>
        </p:nvPicPr>
        <p:blipFill>
          <a:blip r:embed="rId3"/>
          <a:stretch>
            <a:fillRect/>
          </a:stretch>
        </p:blipFill>
        <p:spPr>
          <a:xfrm>
            <a:off x="88901" y="2171890"/>
            <a:ext cx="4828606" cy="2628754"/>
          </a:xfrm>
          <a:prstGeom prst="rect">
            <a:avLst/>
          </a:prstGeom>
        </p:spPr>
      </p:pic>
      <p:pic>
        <p:nvPicPr>
          <p:cNvPr id="10" name="Picture 9">
            <a:extLst>
              <a:ext uri="{FF2B5EF4-FFF2-40B4-BE49-F238E27FC236}">
                <a16:creationId xmlns:a16="http://schemas.microsoft.com/office/drawing/2014/main" id="{488E9631-3378-2967-6F40-FBBE37C61729}"/>
              </a:ext>
            </a:extLst>
          </p:cNvPr>
          <p:cNvPicPr>
            <a:picLocks noChangeAspect="1"/>
          </p:cNvPicPr>
          <p:nvPr/>
        </p:nvPicPr>
        <p:blipFill>
          <a:blip r:embed="rId4"/>
          <a:stretch>
            <a:fillRect/>
          </a:stretch>
        </p:blipFill>
        <p:spPr>
          <a:xfrm>
            <a:off x="4917507" y="2284215"/>
            <a:ext cx="4226493" cy="2910045"/>
          </a:xfrm>
          <a:prstGeom prst="rect">
            <a:avLst/>
          </a:prstGeom>
        </p:spPr>
      </p:pic>
      <p:sp>
        <p:nvSpPr>
          <p:cNvPr id="12" name="TextBox 11">
            <a:extLst>
              <a:ext uri="{FF2B5EF4-FFF2-40B4-BE49-F238E27FC236}">
                <a16:creationId xmlns:a16="http://schemas.microsoft.com/office/drawing/2014/main" id="{A79C542B-7BBF-41BA-66C4-35D862405EC3}"/>
              </a:ext>
            </a:extLst>
          </p:cNvPr>
          <p:cNvSpPr txBox="1"/>
          <p:nvPr/>
        </p:nvSpPr>
        <p:spPr>
          <a:xfrm>
            <a:off x="177800" y="5245457"/>
            <a:ext cx="9055100" cy="1200329"/>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This part of ISO 11660 specifies criteria for steps, stairways, ladders, walkways, platforms, handrails, handholds, guardrails and entrance openings which permit access to and from operator, inspection or maintenance platforms .It also presents requirements for guards and restraints as related to moving parts.</a:t>
            </a:r>
            <a:endParaRPr lang="en-GB" dirty="0"/>
          </a:p>
        </p:txBody>
      </p:sp>
    </p:spTree>
    <p:extLst>
      <p:ext uri="{BB962C8B-B14F-4D97-AF65-F5344CB8AC3E}">
        <p14:creationId xmlns:p14="http://schemas.microsoft.com/office/powerpoint/2010/main" val="99368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43B10-D758-3257-75E3-37C434B6C171}"/>
              </a:ext>
            </a:extLst>
          </p:cNvPr>
          <p:cNvSpPr/>
          <p:nvPr/>
        </p:nvSpPr>
        <p:spPr>
          <a:xfrm>
            <a:off x="0" y="0"/>
            <a:ext cx="9144000" cy="71745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b="1" dirty="0"/>
              <a:t>NEW S-3216 SUPER CEV-5 - SAFETY COMPLIANCES</a:t>
            </a:r>
          </a:p>
        </p:txBody>
      </p:sp>
      <p:pic>
        <p:nvPicPr>
          <p:cNvPr id="5" name="Picture 4">
            <a:extLst>
              <a:ext uri="{FF2B5EF4-FFF2-40B4-BE49-F238E27FC236}">
                <a16:creationId xmlns:a16="http://schemas.microsoft.com/office/drawing/2014/main" id="{FF06AE94-8869-83EF-26F9-D49DE4EE4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 y="135215"/>
            <a:ext cx="1396588" cy="447022"/>
          </a:xfrm>
          <a:prstGeom prst="rect">
            <a:avLst/>
          </a:prstGeom>
        </p:spPr>
      </p:pic>
      <p:sp>
        <p:nvSpPr>
          <p:cNvPr id="6" name="TextBox 5">
            <a:extLst>
              <a:ext uri="{FF2B5EF4-FFF2-40B4-BE49-F238E27FC236}">
                <a16:creationId xmlns:a16="http://schemas.microsoft.com/office/drawing/2014/main" id="{A20DACB4-D22D-2AED-43BD-F5EEEE296523}"/>
              </a:ext>
            </a:extLst>
          </p:cNvPr>
          <p:cNvSpPr txBox="1"/>
          <p:nvPr/>
        </p:nvSpPr>
        <p:spPr>
          <a:xfrm>
            <a:off x="309488" y="694562"/>
            <a:ext cx="8745612" cy="1107996"/>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New CEV 5 S3216 Super Plus  -  </a:t>
            </a:r>
          </a:p>
          <a:p>
            <a:r>
              <a:rPr lang="en-GB" sz="2400" b="1" i="0" u="none" strike="noStrike" baseline="0" dirty="0">
                <a:solidFill>
                  <a:srgbClr val="000000"/>
                </a:solidFill>
                <a:latin typeface="Calibri" panose="020F0502020204030204" pitchFamily="34" charset="0"/>
              </a:rPr>
              <a:t>Compliance of  </a:t>
            </a:r>
            <a:r>
              <a:rPr lang="en-GB" sz="2400" b="1" dirty="0" err="1">
                <a:solidFill>
                  <a:srgbClr val="000000"/>
                </a:solidFill>
                <a:latin typeface="Calibri" panose="020F0502020204030204" pitchFamily="34" charset="0"/>
              </a:rPr>
              <a:t>Gaurds</a:t>
            </a:r>
            <a:r>
              <a:rPr lang="en-GB" sz="2400" b="1" dirty="0">
                <a:solidFill>
                  <a:srgbClr val="000000"/>
                </a:solidFill>
                <a:latin typeface="Calibri" panose="020F0502020204030204" pitchFamily="34" charset="0"/>
              </a:rPr>
              <a:t>- Barrier </a:t>
            </a:r>
            <a:r>
              <a:rPr lang="en-GB" sz="2400" b="1" dirty="0" err="1">
                <a:solidFill>
                  <a:srgbClr val="000000"/>
                </a:solidFill>
                <a:latin typeface="Calibri" panose="020F0502020204030204" pitchFamily="34" charset="0"/>
              </a:rPr>
              <a:t>Gaurds</a:t>
            </a:r>
            <a:r>
              <a:rPr lang="en-GB" sz="2400" b="1" dirty="0">
                <a:solidFill>
                  <a:srgbClr val="000000"/>
                </a:solidFill>
                <a:latin typeface="Calibri" panose="020F0502020204030204" pitchFamily="34" charset="0"/>
              </a:rPr>
              <a:t>, fender, fan guard, thermal guard and hose </a:t>
            </a:r>
            <a:r>
              <a:rPr lang="en-GB" sz="2400" b="1" dirty="0" err="1">
                <a:solidFill>
                  <a:srgbClr val="000000"/>
                </a:solidFill>
                <a:latin typeface="Calibri" panose="020F0502020204030204" pitchFamily="34" charset="0"/>
              </a:rPr>
              <a:t>gaurds</a:t>
            </a:r>
            <a:r>
              <a:rPr lang="en-GB" sz="2400" b="1" dirty="0">
                <a:solidFill>
                  <a:srgbClr val="000000"/>
                </a:solidFill>
                <a:latin typeface="Calibri" panose="020F0502020204030204" pitchFamily="34" charset="0"/>
              </a:rPr>
              <a:t> </a:t>
            </a:r>
            <a:r>
              <a:rPr lang="en-GB" sz="2400" b="1" dirty="0">
                <a:solidFill>
                  <a:srgbClr val="FF0000"/>
                </a:solidFill>
                <a:latin typeface="Calibri" panose="020F0502020204030204" pitchFamily="34" charset="0"/>
              </a:rPr>
              <a:t>a</a:t>
            </a:r>
            <a:r>
              <a:rPr lang="en-GB" sz="2400" b="1" i="0" u="none" strike="noStrike" baseline="0" dirty="0">
                <a:solidFill>
                  <a:srgbClr val="FF0000"/>
                </a:solidFill>
                <a:latin typeface="Calibri" panose="020F0502020204030204" pitchFamily="34" charset="0"/>
              </a:rPr>
              <a:t>s per </a:t>
            </a:r>
            <a:r>
              <a:rPr lang="en-GB" sz="2400" b="1" dirty="0">
                <a:solidFill>
                  <a:srgbClr val="FF0000"/>
                </a:solidFill>
              </a:rPr>
              <a:t>ISO 3457:2003</a:t>
            </a:r>
            <a:endParaRPr lang="en-GB" dirty="0">
              <a:solidFill>
                <a:srgbClr val="FF0000"/>
              </a:solidFill>
            </a:endParaRPr>
          </a:p>
        </p:txBody>
      </p:sp>
      <p:sp>
        <p:nvSpPr>
          <p:cNvPr id="17" name="TextBox 16">
            <a:extLst>
              <a:ext uri="{FF2B5EF4-FFF2-40B4-BE49-F238E27FC236}">
                <a16:creationId xmlns:a16="http://schemas.microsoft.com/office/drawing/2014/main" id="{0760E976-BCDA-3337-D46E-92C3DC3A431D}"/>
              </a:ext>
            </a:extLst>
          </p:cNvPr>
          <p:cNvSpPr txBox="1"/>
          <p:nvPr/>
        </p:nvSpPr>
        <p:spPr>
          <a:xfrm>
            <a:off x="309488" y="2297858"/>
            <a:ext cx="8745612" cy="1477328"/>
          </a:xfrm>
          <a:prstGeom prst="rect">
            <a:avLst/>
          </a:prstGeom>
          <a:noFill/>
        </p:spPr>
        <p:txBody>
          <a:bodyPr wrap="square" rtlCol="0">
            <a:spAutoFit/>
          </a:bodyPr>
          <a:lstStyle/>
          <a:p>
            <a:r>
              <a:rPr lang="en-GB" dirty="0"/>
              <a:t>Earth-moving machinery - Guards and shields -</a:t>
            </a:r>
            <a:br>
              <a:rPr lang="en-GB" dirty="0"/>
            </a:br>
            <a:r>
              <a:rPr lang="en-GB" b="1" dirty="0"/>
              <a:t>SCOPE</a:t>
            </a:r>
            <a:r>
              <a:rPr lang="en-GB" dirty="0"/>
              <a:t> surfaces soiled by lubricants or by dirt or, generally speaking, from any hazards when approaching, leaving or working .This International Standard gives definitions and specifies moving about on the machine. The characteristics of different guards and shields to protect</a:t>
            </a:r>
            <a:br>
              <a:rPr lang="en-GB" dirty="0"/>
            </a:br>
            <a:r>
              <a:rPr lang="en-GB" dirty="0"/>
              <a:t>personnel from accidental hazards which may arise during</a:t>
            </a:r>
          </a:p>
        </p:txBody>
      </p:sp>
    </p:spTree>
    <p:extLst>
      <p:ext uri="{BB962C8B-B14F-4D97-AF65-F5344CB8AC3E}">
        <p14:creationId xmlns:p14="http://schemas.microsoft.com/office/powerpoint/2010/main" val="1492216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540</TotalTime>
  <Words>1180</Words>
  <Application>Microsoft Office PowerPoint</Application>
  <PresentationFormat>On-screen Show (4:3)</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PIYUSH</dc:creator>
  <cp:lastModifiedBy>PIYUSH</cp:lastModifiedBy>
  <cp:revision>27</cp:revision>
  <dcterms:created xsi:type="dcterms:W3CDTF">2025-07-01T13:17:39Z</dcterms:created>
  <dcterms:modified xsi:type="dcterms:W3CDTF">2025-07-04T11:47:06Z</dcterms:modified>
</cp:coreProperties>
</file>